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8" r:id="rId3"/>
    <p:sldId id="257" r:id="rId4"/>
    <p:sldId id="265" r:id="rId5"/>
    <p:sldId id="266" r:id="rId6"/>
    <p:sldId id="260" r:id="rId7"/>
    <p:sldId id="262" r:id="rId8"/>
    <p:sldId id="259" r:id="rId9"/>
    <p:sldId id="261" r:id="rId10"/>
    <p:sldId id="26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Leo" pitchFamily="2" charset="0"/>
      <p:regular r:id="rId17"/>
    </p:embeddedFont>
    <p:embeddedFont>
      <p:font typeface="Leo-Medium"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746F"/>
    <a:srgbClr val="448073"/>
    <a:srgbClr val="77B7AA"/>
    <a:srgbClr val="C2C1C1"/>
    <a:srgbClr val="FFBE7A"/>
    <a:srgbClr val="5193BC"/>
    <a:srgbClr val="F6E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40" autoAdjust="0"/>
  </p:normalViewPr>
  <p:slideViewPr>
    <p:cSldViewPr snapToGrid="0">
      <p:cViewPr varScale="1">
        <p:scale>
          <a:sx n="72" d="100"/>
          <a:sy n="72" d="100"/>
        </p:scale>
        <p:origin x="28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099DD-6F3C-4923-9EA3-9923629BD4B5}" type="datetimeFigureOut">
              <a:rPr lang="en-CA" smtClean="0"/>
              <a:t>2023-04-16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2A773-8991-4E50-9E27-7535DC47F764}" type="slidenum">
              <a:rPr lang="en-CA" smtClean="0"/>
              <a:t>‹#›</a:t>
            </a:fld>
            <a:endParaRPr lang="en-CA"/>
          </a:p>
        </p:txBody>
      </p:sp>
    </p:spTree>
    <p:extLst>
      <p:ext uri="{BB962C8B-B14F-4D97-AF65-F5344CB8AC3E}">
        <p14:creationId xmlns:p14="http://schemas.microsoft.com/office/powerpoint/2010/main" val="197515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E2A773-8991-4E50-9E27-7535DC47F764}" type="slidenum">
              <a:rPr lang="en-CA" smtClean="0"/>
              <a:t>1</a:t>
            </a:fld>
            <a:endParaRPr lang="en-CA"/>
          </a:p>
        </p:txBody>
      </p:sp>
    </p:spTree>
    <p:extLst>
      <p:ext uri="{BB962C8B-B14F-4D97-AF65-F5344CB8AC3E}">
        <p14:creationId xmlns:p14="http://schemas.microsoft.com/office/powerpoint/2010/main" val="269088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an associate professor at Carleton’s School of Journalism and Communication.</a:t>
            </a:r>
          </a:p>
        </p:txBody>
      </p:sp>
      <p:sp>
        <p:nvSpPr>
          <p:cNvPr id="4" name="Slide Number Placeholder 3"/>
          <p:cNvSpPr>
            <a:spLocks noGrp="1"/>
          </p:cNvSpPr>
          <p:nvPr>
            <p:ph type="sldNum" sz="quarter" idx="5"/>
          </p:nvPr>
        </p:nvSpPr>
        <p:spPr/>
        <p:txBody>
          <a:bodyPr/>
          <a:lstStyle/>
          <a:p>
            <a:fld id="{ABE2A773-8991-4E50-9E27-7535DC47F764}" type="slidenum">
              <a:rPr lang="en-CA" smtClean="0"/>
              <a:t>4</a:t>
            </a:fld>
            <a:endParaRPr lang="en-CA"/>
          </a:p>
        </p:txBody>
      </p:sp>
    </p:spTree>
    <p:extLst>
      <p:ext uri="{BB962C8B-B14F-4D97-AF65-F5344CB8AC3E}">
        <p14:creationId xmlns:p14="http://schemas.microsoft.com/office/powerpoint/2010/main" val="261130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E2A773-8991-4E50-9E27-7535DC47F764}" type="slidenum">
              <a:rPr lang="en-CA" smtClean="0"/>
              <a:t>6</a:t>
            </a:fld>
            <a:endParaRPr lang="en-CA"/>
          </a:p>
        </p:txBody>
      </p:sp>
    </p:spTree>
    <p:extLst>
      <p:ext uri="{BB962C8B-B14F-4D97-AF65-F5344CB8AC3E}">
        <p14:creationId xmlns:p14="http://schemas.microsoft.com/office/powerpoint/2010/main" val="14686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this says about them is that they’re willing to adapt. They haven’t always been bi-annual. Publishing more frequently might help them get their name out more. </a:t>
            </a:r>
          </a:p>
        </p:txBody>
      </p:sp>
      <p:sp>
        <p:nvSpPr>
          <p:cNvPr id="4" name="Slide Number Placeholder 3"/>
          <p:cNvSpPr>
            <a:spLocks noGrp="1"/>
          </p:cNvSpPr>
          <p:nvPr>
            <p:ph type="sldNum" sz="quarter" idx="5"/>
          </p:nvPr>
        </p:nvSpPr>
        <p:spPr/>
        <p:txBody>
          <a:bodyPr/>
          <a:lstStyle/>
          <a:p>
            <a:fld id="{ABE2A773-8991-4E50-9E27-7535DC47F764}" type="slidenum">
              <a:rPr lang="en-CA" smtClean="0"/>
              <a:t>7</a:t>
            </a:fld>
            <a:endParaRPr lang="en-CA"/>
          </a:p>
        </p:txBody>
      </p:sp>
    </p:spTree>
    <p:extLst>
      <p:ext uri="{BB962C8B-B14F-4D97-AF65-F5344CB8AC3E}">
        <p14:creationId xmlns:p14="http://schemas.microsoft.com/office/powerpoint/2010/main" val="394071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Although I noted </a:t>
            </a:r>
            <a:r>
              <a:rPr lang="en-CA" dirty="0" err="1"/>
              <a:t>Feathertale’s</a:t>
            </a:r>
            <a:r>
              <a:rPr lang="en-CA" dirty="0"/>
              <a:t> uniquely tailored cover styles as a positive, this comes with a cost. Changing the font style for each cover can be confusing for readers. This is especially so when it comes to the title, as readers might have trouble finding </a:t>
            </a:r>
            <a:r>
              <a:rPr lang="en-CA" dirty="0" err="1"/>
              <a:t>Feathertale</a:t>
            </a:r>
            <a:r>
              <a:rPr lang="en-CA" dirty="0"/>
              <a:t> among other </a:t>
            </a:r>
            <a:r>
              <a:rPr lang="en-CA" dirty="0" err="1"/>
              <a:t>litmags</a:t>
            </a:r>
            <a:r>
              <a:rPr lang="en-CA" dirty="0"/>
              <a:t> because their branding is less recognizable.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 for </a:t>
            </a:r>
            <a:r>
              <a:rPr lang="en-CA" dirty="0" err="1"/>
              <a:t>Feathertale’s</a:t>
            </a:r>
            <a:r>
              <a:rPr lang="en-CA" dirty="0"/>
              <a:t> website, while broken links and formatting issues aren’t the end of the world, they’re still </a:t>
            </a:r>
            <a:r>
              <a:rPr lang="en-CA" dirty="0" err="1"/>
              <a:t>offputting</a:t>
            </a:r>
            <a:r>
              <a:rPr lang="en-CA" dirty="0"/>
              <a:t>. We don’t want them there. When I was looking through </a:t>
            </a:r>
            <a:r>
              <a:rPr lang="en-CA" dirty="0" err="1"/>
              <a:t>Feathertale’s</a:t>
            </a:r>
            <a:r>
              <a:rPr lang="en-CA" dirty="0"/>
              <a:t> online store, I was entertained by the clever descriptions for each issue. However, they left out some of the more technical info. I couldn’t find a publishing year for any of the issues I clicked on. This can make things really difficult for readers who are looking for a specific issue.  </a:t>
            </a:r>
          </a:p>
          <a:p>
            <a:r>
              <a:rPr lang="en-CA" dirty="0"/>
              <a:t>some of the contributors’ names are spelled incorrectly. For example, Alex </a:t>
            </a:r>
            <a:r>
              <a:rPr lang="en-CA" dirty="0" err="1"/>
              <a:t>Gorodskoy</a:t>
            </a:r>
            <a:r>
              <a:rPr lang="en-CA" dirty="0"/>
              <a:t> is credited as Alex </a:t>
            </a:r>
            <a:r>
              <a:rPr lang="en-CA" dirty="0" err="1"/>
              <a:t>Gorodsky</a:t>
            </a:r>
            <a:r>
              <a:rPr lang="en-CA" dirty="0"/>
              <a:t>. The contributor’s list itself doesn’t make much sense, either.  For one, its naming system is inconsistent. Initially, the list appears to be alphabetically sorted by first name… and sometimes last name… but sometimes it really isn’t sorted at all. Some of the names are also formatted like usernames, with underscores and periods. Why? That brings me to my second point. After ordering a few issues, I looked at the contributors list and was surprised to see my own name. I haven’t even submitted anything to </a:t>
            </a:r>
            <a:r>
              <a:rPr lang="en-CA" dirty="0" err="1"/>
              <a:t>Feathertale</a:t>
            </a:r>
            <a:r>
              <a:rPr lang="en-CA" dirty="0"/>
              <a:t>, so why am I up there? My theory is that the list includes everyone and anyone who has ever made an account on </a:t>
            </a:r>
            <a:r>
              <a:rPr lang="en-CA" dirty="0" err="1"/>
              <a:t>Feathertale’s</a:t>
            </a:r>
            <a:r>
              <a:rPr lang="en-CA" dirty="0"/>
              <a:t> website. When I was checking out, I created an account not knowing this would happen. I don’t really care that my name is there, but it does seem a little fishy to me as I definitely don’t recall consenting to it. </a:t>
            </a:r>
          </a:p>
          <a:p>
            <a:endParaRPr lang="en-CA" dirty="0"/>
          </a:p>
          <a:p>
            <a:endParaRPr lang="en-CA" dirty="0"/>
          </a:p>
          <a:p>
            <a:r>
              <a:rPr lang="en-CA" dirty="0"/>
              <a:t>When I placed my order, I wasn’t expecting to receive any sort of tracking number, although an estimate would’ve been nice. I placed my order 11 days ago, and paid via </a:t>
            </a:r>
            <a:r>
              <a:rPr lang="en-CA" dirty="0" err="1"/>
              <a:t>paypal</a:t>
            </a:r>
            <a:r>
              <a:rPr lang="en-CA" dirty="0"/>
              <a:t> at the same time. I received a confirmation email from </a:t>
            </a:r>
            <a:r>
              <a:rPr lang="en-CA" dirty="0" err="1"/>
              <a:t>paypal</a:t>
            </a:r>
            <a:r>
              <a:rPr lang="en-CA" dirty="0"/>
              <a:t> letting me know that my payment went through, but I have yet to receive a shipping confirmation. Instead, when I check my order status, </a:t>
            </a:r>
            <a:r>
              <a:rPr lang="en-CA" dirty="0" err="1"/>
              <a:t>Feathertale</a:t>
            </a:r>
            <a:r>
              <a:rPr lang="en-CA" dirty="0"/>
              <a:t> says that my order is “on hold” until they can confirm payment. At this point, I’m not even sure if my order is coming, which is of course concerning as a reader. </a:t>
            </a:r>
          </a:p>
        </p:txBody>
      </p:sp>
      <p:sp>
        <p:nvSpPr>
          <p:cNvPr id="4" name="Slide Number Placeholder 3"/>
          <p:cNvSpPr>
            <a:spLocks noGrp="1"/>
          </p:cNvSpPr>
          <p:nvPr>
            <p:ph type="sldNum" sz="quarter" idx="5"/>
          </p:nvPr>
        </p:nvSpPr>
        <p:spPr/>
        <p:txBody>
          <a:bodyPr/>
          <a:lstStyle/>
          <a:p>
            <a:fld id="{ABE2A773-8991-4E50-9E27-7535DC47F764}" type="slidenum">
              <a:rPr lang="en-CA" smtClean="0"/>
              <a:t>9</a:t>
            </a:fld>
            <a:endParaRPr lang="en-CA"/>
          </a:p>
        </p:txBody>
      </p:sp>
    </p:spTree>
    <p:extLst>
      <p:ext uri="{BB962C8B-B14F-4D97-AF65-F5344CB8AC3E}">
        <p14:creationId xmlns:p14="http://schemas.microsoft.com/office/powerpoint/2010/main" val="66938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8026-81AE-EEAC-77B3-B387EC9520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0898F3C-2E2E-76A8-73CC-473FF9B018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D871570-B9D4-99F0-1C51-46C45930AA87}"/>
              </a:ext>
            </a:extLst>
          </p:cNvPr>
          <p:cNvSpPr>
            <a:spLocks noGrp="1"/>
          </p:cNvSpPr>
          <p:nvPr>
            <p:ph type="dt" sz="half" idx="10"/>
          </p:nvPr>
        </p:nvSpPr>
        <p:spPr/>
        <p:txBody>
          <a:bodyPr/>
          <a:lstStyle/>
          <a:p>
            <a:fld id="{8FD5F2D1-BBAB-4A0E-A5FB-B7771DEC82DA}" type="datetimeFigureOut">
              <a:rPr lang="en-CA" smtClean="0"/>
              <a:t>2023-04-16</a:t>
            </a:fld>
            <a:endParaRPr lang="en-CA"/>
          </a:p>
        </p:txBody>
      </p:sp>
      <p:sp>
        <p:nvSpPr>
          <p:cNvPr id="5" name="Footer Placeholder 4">
            <a:extLst>
              <a:ext uri="{FF2B5EF4-FFF2-40B4-BE49-F238E27FC236}">
                <a16:creationId xmlns:a16="http://schemas.microsoft.com/office/drawing/2014/main" id="{0626B537-5323-E26F-8177-FB163E87309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E54DE9D-50A3-0DD4-D138-115047DECD19}"/>
              </a:ext>
            </a:extLst>
          </p:cNvPr>
          <p:cNvSpPr>
            <a:spLocks noGrp="1"/>
          </p:cNvSpPr>
          <p:nvPr>
            <p:ph type="sldNum" sz="quarter" idx="12"/>
          </p:nvPr>
        </p:nvSpPr>
        <p:spPr/>
        <p:txBody>
          <a:bodyPr/>
          <a:lstStyle/>
          <a:p>
            <a:fld id="{35E6E32E-D8F9-46D9-8452-5646331A81C0}" type="slidenum">
              <a:rPr lang="en-CA" smtClean="0"/>
              <a:t>‹#›</a:t>
            </a:fld>
            <a:endParaRPr lang="en-CA"/>
          </a:p>
        </p:txBody>
      </p:sp>
    </p:spTree>
    <p:extLst>
      <p:ext uri="{BB962C8B-B14F-4D97-AF65-F5344CB8AC3E}">
        <p14:creationId xmlns:p14="http://schemas.microsoft.com/office/powerpoint/2010/main" val="50103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C4C06-B373-179B-5F12-C99BF550A1C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76EEDCA-AEFF-1DC7-B66B-FF50805301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98B4C9D-D306-B896-EBF2-052C986A2789}"/>
              </a:ext>
            </a:extLst>
          </p:cNvPr>
          <p:cNvSpPr>
            <a:spLocks noGrp="1"/>
          </p:cNvSpPr>
          <p:nvPr>
            <p:ph type="dt" sz="half" idx="10"/>
          </p:nvPr>
        </p:nvSpPr>
        <p:spPr/>
        <p:txBody>
          <a:bodyPr/>
          <a:lstStyle/>
          <a:p>
            <a:fld id="{8FD5F2D1-BBAB-4A0E-A5FB-B7771DEC82DA}" type="datetimeFigureOut">
              <a:rPr lang="en-CA" smtClean="0"/>
              <a:t>2023-04-16</a:t>
            </a:fld>
            <a:endParaRPr lang="en-CA"/>
          </a:p>
        </p:txBody>
      </p:sp>
      <p:sp>
        <p:nvSpPr>
          <p:cNvPr id="5" name="Footer Placeholder 4">
            <a:extLst>
              <a:ext uri="{FF2B5EF4-FFF2-40B4-BE49-F238E27FC236}">
                <a16:creationId xmlns:a16="http://schemas.microsoft.com/office/drawing/2014/main" id="{46BE6612-3CD3-0F99-17CA-FBE2CEB8544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8F067E-F498-373E-BDAC-4D14B69973C7}"/>
              </a:ext>
            </a:extLst>
          </p:cNvPr>
          <p:cNvSpPr>
            <a:spLocks noGrp="1"/>
          </p:cNvSpPr>
          <p:nvPr>
            <p:ph type="sldNum" sz="quarter" idx="12"/>
          </p:nvPr>
        </p:nvSpPr>
        <p:spPr/>
        <p:txBody>
          <a:bodyPr/>
          <a:lstStyle/>
          <a:p>
            <a:fld id="{35E6E32E-D8F9-46D9-8452-5646331A81C0}" type="slidenum">
              <a:rPr lang="en-CA" smtClean="0"/>
              <a:t>‹#›</a:t>
            </a:fld>
            <a:endParaRPr lang="en-CA"/>
          </a:p>
        </p:txBody>
      </p:sp>
    </p:spTree>
    <p:extLst>
      <p:ext uri="{BB962C8B-B14F-4D97-AF65-F5344CB8AC3E}">
        <p14:creationId xmlns:p14="http://schemas.microsoft.com/office/powerpoint/2010/main" val="421214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BA4B6A-CFC0-7CA3-ADDD-AD89D27C97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B6298C2-10BD-74D8-94C6-E49E5136A6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F87237D-AF41-5C93-9530-BED06EEB3E79}"/>
              </a:ext>
            </a:extLst>
          </p:cNvPr>
          <p:cNvSpPr>
            <a:spLocks noGrp="1"/>
          </p:cNvSpPr>
          <p:nvPr>
            <p:ph type="dt" sz="half" idx="10"/>
          </p:nvPr>
        </p:nvSpPr>
        <p:spPr/>
        <p:txBody>
          <a:bodyPr/>
          <a:lstStyle/>
          <a:p>
            <a:fld id="{8FD5F2D1-BBAB-4A0E-A5FB-B7771DEC82DA}" type="datetimeFigureOut">
              <a:rPr lang="en-CA" smtClean="0"/>
              <a:t>2023-04-16</a:t>
            </a:fld>
            <a:endParaRPr lang="en-CA"/>
          </a:p>
        </p:txBody>
      </p:sp>
      <p:sp>
        <p:nvSpPr>
          <p:cNvPr id="5" name="Footer Placeholder 4">
            <a:extLst>
              <a:ext uri="{FF2B5EF4-FFF2-40B4-BE49-F238E27FC236}">
                <a16:creationId xmlns:a16="http://schemas.microsoft.com/office/drawing/2014/main" id="{2682EE89-C828-A8A2-793B-F27E420AD03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EF26A1-A3C7-4018-0201-E73A340892D0}"/>
              </a:ext>
            </a:extLst>
          </p:cNvPr>
          <p:cNvSpPr>
            <a:spLocks noGrp="1"/>
          </p:cNvSpPr>
          <p:nvPr>
            <p:ph type="sldNum" sz="quarter" idx="12"/>
          </p:nvPr>
        </p:nvSpPr>
        <p:spPr/>
        <p:txBody>
          <a:bodyPr/>
          <a:lstStyle/>
          <a:p>
            <a:fld id="{35E6E32E-D8F9-46D9-8452-5646331A81C0}" type="slidenum">
              <a:rPr lang="en-CA" smtClean="0"/>
              <a:t>‹#›</a:t>
            </a:fld>
            <a:endParaRPr lang="en-CA"/>
          </a:p>
        </p:txBody>
      </p:sp>
    </p:spTree>
    <p:extLst>
      <p:ext uri="{BB962C8B-B14F-4D97-AF65-F5344CB8AC3E}">
        <p14:creationId xmlns:p14="http://schemas.microsoft.com/office/powerpoint/2010/main" val="84463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DBD1-BC61-6FA3-35E4-5E2B9BBC648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BB4B8C4-474F-83DA-9B23-1EFC4448B6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6F9BD90-E817-B8A1-F57A-E76B46AEFFA4}"/>
              </a:ext>
            </a:extLst>
          </p:cNvPr>
          <p:cNvSpPr>
            <a:spLocks noGrp="1"/>
          </p:cNvSpPr>
          <p:nvPr>
            <p:ph type="dt" sz="half" idx="10"/>
          </p:nvPr>
        </p:nvSpPr>
        <p:spPr/>
        <p:txBody>
          <a:bodyPr/>
          <a:lstStyle/>
          <a:p>
            <a:fld id="{8FD5F2D1-BBAB-4A0E-A5FB-B7771DEC82DA}" type="datetimeFigureOut">
              <a:rPr lang="en-CA" smtClean="0"/>
              <a:t>2023-04-16</a:t>
            </a:fld>
            <a:endParaRPr lang="en-CA"/>
          </a:p>
        </p:txBody>
      </p:sp>
      <p:sp>
        <p:nvSpPr>
          <p:cNvPr id="5" name="Footer Placeholder 4">
            <a:extLst>
              <a:ext uri="{FF2B5EF4-FFF2-40B4-BE49-F238E27FC236}">
                <a16:creationId xmlns:a16="http://schemas.microsoft.com/office/drawing/2014/main" id="{469FE09D-3C7E-5D7D-B3E9-94F0AA7FF8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309715-95D4-3D61-D6FA-F7AFAABDDD01}"/>
              </a:ext>
            </a:extLst>
          </p:cNvPr>
          <p:cNvSpPr>
            <a:spLocks noGrp="1"/>
          </p:cNvSpPr>
          <p:nvPr>
            <p:ph type="sldNum" sz="quarter" idx="12"/>
          </p:nvPr>
        </p:nvSpPr>
        <p:spPr/>
        <p:txBody>
          <a:bodyPr/>
          <a:lstStyle/>
          <a:p>
            <a:fld id="{35E6E32E-D8F9-46D9-8452-5646331A81C0}" type="slidenum">
              <a:rPr lang="en-CA" smtClean="0"/>
              <a:t>‹#›</a:t>
            </a:fld>
            <a:endParaRPr lang="en-CA"/>
          </a:p>
        </p:txBody>
      </p:sp>
    </p:spTree>
    <p:extLst>
      <p:ext uri="{BB962C8B-B14F-4D97-AF65-F5344CB8AC3E}">
        <p14:creationId xmlns:p14="http://schemas.microsoft.com/office/powerpoint/2010/main" val="109245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8550-76C3-F58C-967C-49549EAA07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AEB656D-860D-113E-FE72-63B1AB65FA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191546-F440-283F-3F8D-FADFC9909762}"/>
              </a:ext>
            </a:extLst>
          </p:cNvPr>
          <p:cNvSpPr>
            <a:spLocks noGrp="1"/>
          </p:cNvSpPr>
          <p:nvPr>
            <p:ph type="dt" sz="half" idx="10"/>
          </p:nvPr>
        </p:nvSpPr>
        <p:spPr/>
        <p:txBody>
          <a:bodyPr/>
          <a:lstStyle/>
          <a:p>
            <a:fld id="{8FD5F2D1-BBAB-4A0E-A5FB-B7771DEC82DA}" type="datetimeFigureOut">
              <a:rPr lang="en-CA" smtClean="0"/>
              <a:t>2023-04-16</a:t>
            </a:fld>
            <a:endParaRPr lang="en-CA"/>
          </a:p>
        </p:txBody>
      </p:sp>
      <p:sp>
        <p:nvSpPr>
          <p:cNvPr id="5" name="Footer Placeholder 4">
            <a:extLst>
              <a:ext uri="{FF2B5EF4-FFF2-40B4-BE49-F238E27FC236}">
                <a16:creationId xmlns:a16="http://schemas.microsoft.com/office/drawing/2014/main" id="{7B05B184-563D-36BD-FEB3-9EB384E2A19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256F90F-1ECF-8C12-B3D2-81162170A9A7}"/>
              </a:ext>
            </a:extLst>
          </p:cNvPr>
          <p:cNvSpPr>
            <a:spLocks noGrp="1"/>
          </p:cNvSpPr>
          <p:nvPr>
            <p:ph type="sldNum" sz="quarter" idx="12"/>
          </p:nvPr>
        </p:nvSpPr>
        <p:spPr/>
        <p:txBody>
          <a:bodyPr/>
          <a:lstStyle/>
          <a:p>
            <a:fld id="{35E6E32E-D8F9-46D9-8452-5646331A81C0}" type="slidenum">
              <a:rPr lang="en-CA" smtClean="0"/>
              <a:t>‹#›</a:t>
            </a:fld>
            <a:endParaRPr lang="en-CA"/>
          </a:p>
        </p:txBody>
      </p:sp>
    </p:spTree>
    <p:extLst>
      <p:ext uri="{BB962C8B-B14F-4D97-AF65-F5344CB8AC3E}">
        <p14:creationId xmlns:p14="http://schemas.microsoft.com/office/powerpoint/2010/main" val="227956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C557-37D3-7E82-4097-87CF222E891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AB07516-6984-9916-B045-F73CB891A7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5EA0E6C-11A2-CFFC-E85A-7F8A351A3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DDE4EAF-FBD3-5A97-C559-0683F7B3127F}"/>
              </a:ext>
            </a:extLst>
          </p:cNvPr>
          <p:cNvSpPr>
            <a:spLocks noGrp="1"/>
          </p:cNvSpPr>
          <p:nvPr>
            <p:ph type="dt" sz="half" idx="10"/>
          </p:nvPr>
        </p:nvSpPr>
        <p:spPr/>
        <p:txBody>
          <a:bodyPr/>
          <a:lstStyle/>
          <a:p>
            <a:fld id="{8FD5F2D1-BBAB-4A0E-A5FB-B7771DEC82DA}" type="datetimeFigureOut">
              <a:rPr lang="en-CA" smtClean="0"/>
              <a:t>2023-04-16</a:t>
            </a:fld>
            <a:endParaRPr lang="en-CA"/>
          </a:p>
        </p:txBody>
      </p:sp>
      <p:sp>
        <p:nvSpPr>
          <p:cNvPr id="6" name="Footer Placeholder 5">
            <a:extLst>
              <a:ext uri="{FF2B5EF4-FFF2-40B4-BE49-F238E27FC236}">
                <a16:creationId xmlns:a16="http://schemas.microsoft.com/office/drawing/2014/main" id="{FCE74ED8-53FE-917E-CEC7-AF62035BAB2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EC41B53-CCF5-3BAA-4E66-9424DFCA0F7E}"/>
              </a:ext>
            </a:extLst>
          </p:cNvPr>
          <p:cNvSpPr>
            <a:spLocks noGrp="1"/>
          </p:cNvSpPr>
          <p:nvPr>
            <p:ph type="sldNum" sz="quarter" idx="12"/>
          </p:nvPr>
        </p:nvSpPr>
        <p:spPr/>
        <p:txBody>
          <a:bodyPr/>
          <a:lstStyle/>
          <a:p>
            <a:fld id="{35E6E32E-D8F9-46D9-8452-5646331A81C0}" type="slidenum">
              <a:rPr lang="en-CA" smtClean="0"/>
              <a:t>‹#›</a:t>
            </a:fld>
            <a:endParaRPr lang="en-CA"/>
          </a:p>
        </p:txBody>
      </p:sp>
    </p:spTree>
    <p:extLst>
      <p:ext uri="{BB962C8B-B14F-4D97-AF65-F5344CB8AC3E}">
        <p14:creationId xmlns:p14="http://schemas.microsoft.com/office/powerpoint/2010/main" val="143559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F11A-F8FD-4009-04DC-DC67E7D7683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4756B20-7360-1FD3-09DB-D5B78BC88F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4C0DD8-F934-2253-3EC3-76E11E3C59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29198BD-AF6C-40AA-E8C8-E6F42084F6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BDC40-940D-D300-D34A-F1051A1A29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B46557A-0670-E651-F196-B7ED6CF91B91}"/>
              </a:ext>
            </a:extLst>
          </p:cNvPr>
          <p:cNvSpPr>
            <a:spLocks noGrp="1"/>
          </p:cNvSpPr>
          <p:nvPr>
            <p:ph type="dt" sz="half" idx="10"/>
          </p:nvPr>
        </p:nvSpPr>
        <p:spPr/>
        <p:txBody>
          <a:bodyPr/>
          <a:lstStyle/>
          <a:p>
            <a:fld id="{8FD5F2D1-BBAB-4A0E-A5FB-B7771DEC82DA}" type="datetimeFigureOut">
              <a:rPr lang="en-CA" smtClean="0"/>
              <a:t>2023-04-16</a:t>
            </a:fld>
            <a:endParaRPr lang="en-CA"/>
          </a:p>
        </p:txBody>
      </p:sp>
      <p:sp>
        <p:nvSpPr>
          <p:cNvPr id="8" name="Footer Placeholder 7">
            <a:extLst>
              <a:ext uri="{FF2B5EF4-FFF2-40B4-BE49-F238E27FC236}">
                <a16:creationId xmlns:a16="http://schemas.microsoft.com/office/drawing/2014/main" id="{D51399E9-28C5-A8F1-CE2A-27EEA1EEFA8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752369C-58C9-7DB0-55C8-77D61D346E52}"/>
              </a:ext>
            </a:extLst>
          </p:cNvPr>
          <p:cNvSpPr>
            <a:spLocks noGrp="1"/>
          </p:cNvSpPr>
          <p:nvPr>
            <p:ph type="sldNum" sz="quarter" idx="12"/>
          </p:nvPr>
        </p:nvSpPr>
        <p:spPr/>
        <p:txBody>
          <a:bodyPr/>
          <a:lstStyle/>
          <a:p>
            <a:fld id="{35E6E32E-D8F9-46D9-8452-5646331A81C0}" type="slidenum">
              <a:rPr lang="en-CA" smtClean="0"/>
              <a:t>‹#›</a:t>
            </a:fld>
            <a:endParaRPr lang="en-CA"/>
          </a:p>
        </p:txBody>
      </p:sp>
    </p:spTree>
    <p:extLst>
      <p:ext uri="{BB962C8B-B14F-4D97-AF65-F5344CB8AC3E}">
        <p14:creationId xmlns:p14="http://schemas.microsoft.com/office/powerpoint/2010/main" val="377855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381A-3F47-D859-D174-D165380859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7820FC7-1DB2-9D39-0F27-0EE3D10F8363}"/>
              </a:ext>
            </a:extLst>
          </p:cNvPr>
          <p:cNvSpPr>
            <a:spLocks noGrp="1"/>
          </p:cNvSpPr>
          <p:nvPr>
            <p:ph type="dt" sz="half" idx="10"/>
          </p:nvPr>
        </p:nvSpPr>
        <p:spPr/>
        <p:txBody>
          <a:bodyPr/>
          <a:lstStyle/>
          <a:p>
            <a:fld id="{8FD5F2D1-BBAB-4A0E-A5FB-B7771DEC82DA}" type="datetimeFigureOut">
              <a:rPr lang="en-CA" smtClean="0"/>
              <a:t>2023-04-16</a:t>
            </a:fld>
            <a:endParaRPr lang="en-CA"/>
          </a:p>
        </p:txBody>
      </p:sp>
      <p:sp>
        <p:nvSpPr>
          <p:cNvPr id="4" name="Footer Placeholder 3">
            <a:extLst>
              <a:ext uri="{FF2B5EF4-FFF2-40B4-BE49-F238E27FC236}">
                <a16:creationId xmlns:a16="http://schemas.microsoft.com/office/drawing/2014/main" id="{3BB98980-13C2-0DEB-2E33-74661EDB00A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E1EF1FF-AEA3-84AE-D47A-ABD5ECC57C05}"/>
              </a:ext>
            </a:extLst>
          </p:cNvPr>
          <p:cNvSpPr>
            <a:spLocks noGrp="1"/>
          </p:cNvSpPr>
          <p:nvPr>
            <p:ph type="sldNum" sz="quarter" idx="12"/>
          </p:nvPr>
        </p:nvSpPr>
        <p:spPr/>
        <p:txBody>
          <a:bodyPr/>
          <a:lstStyle/>
          <a:p>
            <a:fld id="{35E6E32E-D8F9-46D9-8452-5646331A81C0}" type="slidenum">
              <a:rPr lang="en-CA" smtClean="0"/>
              <a:t>‹#›</a:t>
            </a:fld>
            <a:endParaRPr lang="en-CA"/>
          </a:p>
        </p:txBody>
      </p:sp>
    </p:spTree>
    <p:extLst>
      <p:ext uri="{BB962C8B-B14F-4D97-AF65-F5344CB8AC3E}">
        <p14:creationId xmlns:p14="http://schemas.microsoft.com/office/powerpoint/2010/main" val="392250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FD32A-D8B0-0105-48D1-6AD86099100A}"/>
              </a:ext>
            </a:extLst>
          </p:cNvPr>
          <p:cNvSpPr>
            <a:spLocks noGrp="1"/>
          </p:cNvSpPr>
          <p:nvPr>
            <p:ph type="dt" sz="half" idx="10"/>
          </p:nvPr>
        </p:nvSpPr>
        <p:spPr/>
        <p:txBody>
          <a:bodyPr/>
          <a:lstStyle/>
          <a:p>
            <a:fld id="{8FD5F2D1-BBAB-4A0E-A5FB-B7771DEC82DA}" type="datetimeFigureOut">
              <a:rPr lang="en-CA" smtClean="0"/>
              <a:t>2023-04-16</a:t>
            </a:fld>
            <a:endParaRPr lang="en-CA"/>
          </a:p>
        </p:txBody>
      </p:sp>
      <p:sp>
        <p:nvSpPr>
          <p:cNvPr id="3" name="Footer Placeholder 2">
            <a:extLst>
              <a:ext uri="{FF2B5EF4-FFF2-40B4-BE49-F238E27FC236}">
                <a16:creationId xmlns:a16="http://schemas.microsoft.com/office/drawing/2014/main" id="{3D68F882-2740-72F4-C7A3-4EB62C4828A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F680818-8DF6-9496-36CF-114DEE8E746B}"/>
              </a:ext>
            </a:extLst>
          </p:cNvPr>
          <p:cNvSpPr>
            <a:spLocks noGrp="1"/>
          </p:cNvSpPr>
          <p:nvPr>
            <p:ph type="sldNum" sz="quarter" idx="12"/>
          </p:nvPr>
        </p:nvSpPr>
        <p:spPr/>
        <p:txBody>
          <a:bodyPr/>
          <a:lstStyle/>
          <a:p>
            <a:fld id="{35E6E32E-D8F9-46D9-8452-5646331A81C0}" type="slidenum">
              <a:rPr lang="en-CA" smtClean="0"/>
              <a:t>‹#›</a:t>
            </a:fld>
            <a:endParaRPr lang="en-CA"/>
          </a:p>
        </p:txBody>
      </p:sp>
    </p:spTree>
    <p:extLst>
      <p:ext uri="{BB962C8B-B14F-4D97-AF65-F5344CB8AC3E}">
        <p14:creationId xmlns:p14="http://schemas.microsoft.com/office/powerpoint/2010/main" val="243316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9AD4-C7B9-A85B-1F0C-69508FE64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54BCDB3-A5BE-DD87-1A69-8567EED26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5EAFB0F-A5D6-59D6-A5CF-91A781609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DC711-BB8A-5F8F-4B84-B65C95E13F48}"/>
              </a:ext>
            </a:extLst>
          </p:cNvPr>
          <p:cNvSpPr>
            <a:spLocks noGrp="1"/>
          </p:cNvSpPr>
          <p:nvPr>
            <p:ph type="dt" sz="half" idx="10"/>
          </p:nvPr>
        </p:nvSpPr>
        <p:spPr/>
        <p:txBody>
          <a:bodyPr/>
          <a:lstStyle/>
          <a:p>
            <a:fld id="{8FD5F2D1-BBAB-4A0E-A5FB-B7771DEC82DA}" type="datetimeFigureOut">
              <a:rPr lang="en-CA" smtClean="0"/>
              <a:t>2023-04-16</a:t>
            </a:fld>
            <a:endParaRPr lang="en-CA"/>
          </a:p>
        </p:txBody>
      </p:sp>
      <p:sp>
        <p:nvSpPr>
          <p:cNvPr id="6" name="Footer Placeholder 5">
            <a:extLst>
              <a:ext uri="{FF2B5EF4-FFF2-40B4-BE49-F238E27FC236}">
                <a16:creationId xmlns:a16="http://schemas.microsoft.com/office/drawing/2014/main" id="{9E8C1926-FFBB-65B0-70B1-D7766CECD83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CB88D7-7846-A376-E5A8-B241C064CF0A}"/>
              </a:ext>
            </a:extLst>
          </p:cNvPr>
          <p:cNvSpPr>
            <a:spLocks noGrp="1"/>
          </p:cNvSpPr>
          <p:nvPr>
            <p:ph type="sldNum" sz="quarter" idx="12"/>
          </p:nvPr>
        </p:nvSpPr>
        <p:spPr/>
        <p:txBody>
          <a:bodyPr/>
          <a:lstStyle/>
          <a:p>
            <a:fld id="{35E6E32E-D8F9-46D9-8452-5646331A81C0}" type="slidenum">
              <a:rPr lang="en-CA" smtClean="0"/>
              <a:t>‹#›</a:t>
            </a:fld>
            <a:endParaRPr lang="en-CA"/>
          </a:p>
        </p:txBody>
      </p:sp>
    </p:spTree>
    <p:extLst>
      <p:ext uri="{BB962C8B-B14F-4D97-AF65-F5344CB8AC3E}">
        <p14:creationId xmlns:p14="http://schemas.microsoft.com/office/powerpoint/2010/main" val="368486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D7B0-C22B-CCFF-F386-39F4614CD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BB7E266-ED73-E6F1-EFF2-8D9261307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6617BD3-E752-C745-698F-3DFC8A773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8A3B0-65F2-3C34-43AF-1448D922CAAE}"/>
              </a:ext>
            </a:extLst>
          </p:cNvPr>
          <p:cNvSpPr>
            <a:spLocks noGrp="1"/>
          </p:cNvSpPr>
          <p:nvPr>
            <p:ph type="dt" sz="half" idx="10"/>
          </p:nvPr>
        </p:nvSpPr>
        <p:spPr/>
        <p:txBody>
          <a:bodyPr/>
          <a:lstStyle/>
          <a:p>
            <a:fld id="{8FD5F2D1-BBAB-4A0E-A5FB-B7771DEC82DA}" type="datetimeFigureOut">
              <a:rPr lang="en-CA" smtClean="0"/>
              <a:t>2023-04-16</a:t>
            </a:fld>
            <a:endParaRPr lang="en-CA"/>
          </a:p>
        </p:txBody>
      </p:sp>
      <p:sp>
        <p:nvSpPr>
          <p:cNvPr id="6" name="Footer Placeholder 5">
            <a:extLst>
              <a:ext uri="{FF2B5EF4-FFF2-40B4-BE49-F238E27FC236}">
                <a16:creationId xmlns:a16="http://schemas.microsoft.com/office/drawing/2014/main" id="{66074E37-0C6D-511F-69DA-712733FEF78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B770ADB-1620-73C8-5EAF-493ACCB2870C}"/>
              </a:ext>
            </a:extLst>
          </p:cNvPr>
          <p:cNvSpPr>
            <a:spLocks noGrp="1"/>
          </p:cNvSpPr>
          <p:nvPr>
            <p:ph type="sldNum" sz="quarter" idx="12"/>
          </p:nvPr>
        </p:nvSpPr>
        <p:spPr/>
        <p:txBody>
          <a:bodyPr/>
          <a:lstStyle/>
          <a:p>
            <a:fld id="{35E6E32E-D8F9-46D9-8452-5646331A81C0}" type="slidenum">
              <a:rPr lang="en-CA" smtClean="0"/>
              <a:t>‹#›</a:t>
            </a:fld>
            <a:endParaRPr lang="en-CA"/>
          </a:p>
        </p:txBody>
      </p:sp>
    </p:spTree>
    <p:extLst>
      <p:ext uri="{BB962C8B-B14F-4D97-AF65-F5344CB8AC3E}">
        <p14:creationId xmlns:p14="http://schemas.microsoft.com/office/powerpoint/2010/main" val="3540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7471D-511B-0262-171D-5961CC2AF1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BE7D5AE-0079-AEC2-A032-6BC1855B6C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D76CC0D-258B-677F-424E-F3082D8EA5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5F2D1-BBAB-4A0E-A5FB-B7771DEC82DA}" type="datetimeFigureOut">
              <a:rPr lang="en-CA" smtClean="0"/>
              <a:t>2023-04-16</a:t>
            </a:fld>
            <a:endParaRPr lang="en-CA"/>
          </a:p>
        </p:txBody>
      </p:sp>
      <p:sp>
        <p:nvSpPr>
          <p:cNvPr id="5" name="Footer Placeholder 4">
            <a:extLst>
              <a:ext uri="{FF2B5EF4-FFF2-40B4-BE49-F238E27FC236}">
                <a16:creationId xmlns:a16="http://schemas.microsoft.com/office/drawing/2014/main" id="{9EF98290-901B-AA39-CC51-A37E9E2A82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B605585-5776-AF19-2171-54A7FFD4CE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6E32E-D8F9-46D9-8452-5646331A81C0}" type="slidenum">
              <a:rPr lang="en-CA" smtClean="0"/>
              <a:t>‹#›</a:t>
            </a:fld>
            <a:endParaRPr lang="en-CA"/>
          </a:p>
        </p:txBody>
      </p:sp>
    </p:spTree>
    <p:extLst>
      <p:ext uri="{BB962C8B-B14F-4D97-AF65-F5344CB8AC3E}">
        <p14:creationId xmlns:p14="http://schemas.microsoft.com/office/powerpoint/2010/main" val="3022271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librewiki.net/wiki/%ED%8A%B8%EC%9C%84%ED%84%B0" TargetMode="External"/><Relationship Id="rId2" Type="http://schemas.openxmlformats.org/officeDocument/2006/relationships/image" Target="../media/image5.tmp"/><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7.png"/><Relationship Id="rId10" Type="http://schemas.openxmlformats.org/officeDocument/2006/relationships/hyperlink" Target="https://en.wikipedia.org/wiki/File:Instagram.svg" TargetMode="External"/><Relationship Id="rId4" Type="http://schemas.microsoft.com/office/2007/relationships/hdphoto" Target="../media/hdphoto1.wdp"/><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feathertale/status/1463163997528760322?s=20&amp;t=xPT62F80_Sm5FLt7hyDDOg" TargetMode="External"/><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1.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6A03-AB10-8D1E-E98E-D2C0D1B24D1F}"/>
              </a:ext>
            </a:extLst>
          </p:cNvPr>
          <p:cNvSpPr>
            <a:spLocks noGrp="1"/>
          </p:cNvSpPr>
          <p:nvPr>
            <p:ph type="ctrTitle"/>
          </p:nvPr>
        </p:nvSpPr>
        <p:spPr>
          <a:xfrm>
            <a:off x="518463" y="928229"/>
            <a:ext cx="9144000" cy="1332411"/>
          </a:xfrm>
        </p:spPr>
        <p:txBody>
          <a:bodyPr/>
          <a:lstStyle/>
          <a:p>
            <a:pPr algn="l"/>
            <a:r>
              <a:rPr lang="en-CA" dirty="0">
                <a:latin typeface="Leo-Medium" pitchFamily="2" charset="0"/>
              </a:rPr>
              <a:t>The Feathertale Review</a:t>
            </a:r>
          </a:p>
        </p:txBody>
      </p:sp>
      <p:sp>
        <p:nvSpPr>
          <p:cNvPr id="3" name="Subtitle 2">
            <a:extLst>
              <a:ext uri="{FF2B5EF4-FFF2-40B4-BE49-F238E27FC236}">
                <a16:creationId xmlns:a16="http://schemas.microsoft.com/office/drawing/2014/main" id="{E4D2503E-1354-43F1-192E-241D1AFEB7DE}"/>
              </a:ext>
            </a:extLst>
          </p:cNvPr>
          <p:cNvSpPr>
            <a:spLocks noGrp="1"/>
          </p:cNvSpPr>
          <p:nvPr>
            <p:ph type="subTitle" idx="1"/>
          </p:nvPr>
        </p:nvSpPr>
        <p:spPr>
          <a:xfrm>
            <a:off x="518463" y="2711435"/>
            <a:ext cx="9144000" cy="1655762"/>
          </a:xfrm>
        </p:spPr>
        <p:txBody>
          <a:bodyPr>
            <a:normAutofit fontScale="77500" lnSpcReduction="20000"/>
          </a:bodyPr>
          <a:lstStyle/>
          <a:p>
            <a:pPr algn="l"/>
            <a:r>
              <a:rPr lang="en-CA" dirty="0">
                <a:latin typeface="Leo" pitchFamily="2" charset="0"/>
              </a:rPr>
              <a:t>A Literary Magazine Presentation</a:t>
            </a:r>
          </a:p>
          <a:p>
            <a:pPr algn="l"/>
            <a:r>
              <a:rPr lang="en-CA" dirty="0">
                <a:latin typeface="Leo" pitchFamily="2" charset="0"/>
              </a:rPr>
              <a:t>By Tianna Vertigan</a:t>
            </a:r>
          </a:p>
          <a:p>
            <a:pPr algn="l"/>
            <a:endParaRPr lang="en-CA" dirty="0">
              <a:latin typeface="Leo" pitchFamily="2" charset="0"/>
            </a:endParaRPr>
          </a:p>
          <a:p>
            <a:pPr algn="l"/>
            <a:r>
              <a:rPr lang="en-CA" dirty="0">
                <a:latin typeface="Leo" pitchFamily="2" charset="0"/>
              </a:rPr>
              <a:t>CREW 430: Publishing Workshop I</a:t>
            </a:r>
          </a:p>
          <a:p>
            <a:pPr algn="l"/>
            <a:r>
              <a:rPr lang="en-CA" dirty="0">
                <a:latin typeface="Leo" pitchFamily="2" charset="0"/>
              </a:rPr>
              <a:t>Portal</a:t>
            </a:r>
          </a:p>
        </p:txBody>
      </p:sp>
      <p:cxnSp>
        <p:nvCxnSpPr>
          <p:cNvPr id="5" name="Straight Connector 4">
            <a:extLst>
              <a:ext uri="{FF2B5EF4-FFF2-40B4-BE49-F238E27FC236}">
                <a16:creationId xmlns:a16="http://schemas.microsoft.com/office/drawing/2014/main" id="{B9D0DF6E-97C2-ED0A-1D8E-533B09CC4B34}"/>
              </a:ext>
            </a:extLst>
          </p:cNvPr>
          <p:cNvCxnSpPr>
            <a:cxnSpLocks/>
          </p:cNvCxnSpPr>
          <p:nvPr/>
        </p:nvCxnSpPr>
        <p:spPr>
          <a:xfrm>
            <a:off x="518463" y="3507418"/>
            <a:ext cx="4572000"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descr="Graphical user interface&#10;&#10;Description automatically generated with medium confidence">
            <a:extLst>
              <a:ext uri="{FF2B5EF4-FFF2-40B4-BE49-F238E27FC236}">
                <a16:creationId xmlns:a16="http://schemas.microsoft.com/office/drawing/2014/main" id="{B1BCB6CC-761A-9C4F-EFDC-88F194D246EF}"/>
              </a:ext>
            </a:extLst>
          </p:cNvPr>
          <p:cNvPicPr>
            <a:picLocks noChangeAspect="1"/>
          </p:cNvPicPr>
          <p:nvPr/>
        </p:nvPicPr>
        <p:blipFill rotWithShape="1">
          <a:blip r:embed="rId3">
            <a:extLst>
              <a:ext uri="{28A0092B-C50C-407E-A947-70E740481C1C}">
                <a14:useLocalDpi xmlns:a14="http://schemas.microsoft.com/office/drawing/2010/main" val="0"/>
              </a:ext>
            </a:extLst>
          </a:blip>
          <a:srcRect l="39485" t="14884" r="40734" b="64186"/>
          <a:stretch/>
        </p:blipFill>
        <p:spPr>
          <a:xfrm>
            <a:off x="8767931" y="662993"/>
            <a:ext cx="2786115" cy="1862882"/>
          </a:xfrm>
          <a:prstGeom prst="rect">
            <a:avLst/>
          </a:prstGeom>
        </p:spPr>
      </p:pic>
      <p:sp>
        <p:nvSpPr>
          <p:cNvPr id="4" name="TextBox 3">
            <a:extLst>
              <a:ext uri="{FF2B5EF4-FFF2-40B4-BE49-F238E27FC236}">
                <a16:creationId xmlns:a16="http://schemas.microsoft.com/office/drawing/2014/main" id="{D3736F19-CD27-FFBB-C5BB-5BD62BBBA8E5}"/>
              </a:ext>
            </a:extLst>
          </p:cNvPr>
          <p:cNvSpPr txBox="1"/>
          <p:nvPr/>
        </p:nvSpPr>
        <p:spPr>
          <a:xfrm>
            <a:off x="5532475" y="3042972"/>
            <a:ext cx="5351720" cy="992688"/>
          </a:xfrm>
          <a:custGeom>
            <a:avLst/>
            <a:gdLst>
              <a:gd name="connsiteX0" fmla="*/ 0 w 5351720"/>
              <a:gd name="connsiteY0" fmla="*/ 0 h 992688"/>
              <a:gd name="connsiteX1" fmla="*/ 640951 w 5351720"/>
              <a:gd name="connsiteY1" fmla="*/ 0 h 992688"/>
              <a:gd name="connsiteX2" fmla="*/ 1363725 w 5351720"/>
              <a:gd name="connsiteY2" fmla="*/ 0 h 992688"/>
              <a:gd name="connsiteX3" fmla="*/ 1530966 w 5351720"/>
              <a:gd name="connsiteY3" fmla="*/ 45681 h 992688"/>
              <a:gd name="connsiteX4" fmla="*/ 1363725 w 5351720"/>
              <a:gd name="connsiteY4" fmla="*/ 91362 h 992688"/>
              <a:gd name="connsiteX5" fmla="*/ 1029243 w 5351720"/>
              <a:gd name="connsiteY5" fmla="*/ 91362 h 992688"/>
              <a:gd name="connsiteX6" fmla="*/ 862002 w 5351720"/>
              <a:gd name="connsiteY6" fmla="*/ 137043 h 992688"/>
              <a:gd name="connsiteX7" fmla="*/ 1029243 w 5351720"/>
              <a:gd name="connsiteY7" fmla="*/ 182724 h 992688"/>
              <a:gd name="connsiteX8" fmla="*/ 1753754 w 5351720"/>
              <a:gd name="connsiteY8" fmla="*/ 182724 h 992688"/>
              <a:gd name="connsiteX9" fmla="*/ 2346537 w 5351720"/>
              <a:gd name="connsiteY9" fmla="*/ 182724 h 992688"/>
              <a:gd name="connsiteX10" fmla="*/ 3005183 w 5351720"/>
              <a:gd name="connsiteY10" fmla="*/ 182724 h 992688"/>
              <a:gd name="connsiteX11" fmla="*/ 3597966 w 5351720"/>
              <a:gd name="connsiteY11" fmla="*/ 182724 h 992688"/>
              <a:gd name="connsiteX12" fmla="*/ 4322477 w 5351720"/>
              <a:gd name="connsiteY12" fmla="*/ 182724 h 992688"/>
              <a:gd name="connsiteX13" fmla="*/ 4489718 w 5351720"/>
              <a:gd name="connsiteY13" fmla="*/ 137043 h 992688"/>
              <a:gd name="connsiteX14" fmla="*/ 4322477 w 5351720"/>
              <a:gd name="connsiteY14" fmla="*/ 91362 h 992688"/>
              <a:gd name="connsiteX15" fmla="*/ 3987995 w 5351720"/>
              <a:gd name="connsiteY15" fmla="*/ 91362 h 992688"/>
              <a:gd name="connsiteX16" fmla="*/ 3820754 w 5351720"/>
              <a:gd name="connsiteY16" fmla="*/ 45681 h 992688"/>
              <a:gd name="connsiteX17" fmla="*/ 3987995 w 5351720"/>
              <a:gd name="connsiteY17" fmla="*/ 0 h 992688"/>
              <a:gd name="connsiteX18" fmla="*/ 4642583 w 5351720"/>
              <a:gd name="connsiteY18" fmla="*/ 0 h 992688"/>
              <a:gd name="connsiteX19" fmla="*/ 5351720 w 5351720"/>
              <a:gd name="connsiteY19" fmla="*/ 0 h 992688"/>
              <a:gd name="connsiteX20" fmla="*/ 5010548 w 5351720"/>
              <a:gd name="connsiteY20" fmla="*/ 206541 h 992688"/>
              <a:gd name="connsiteX21" fmla="*/ 4682755 w 5351720"/>
              <a:gd name="connsiteY21" fmla="*/ 404982 h 992688"/>
              <a:gd name="connsiteX22" fmla="*/ 5017238 w 5351720"/>
              <a:gd name="connsiteY22" fmla="*/ 607473 h 992688"/>
              <a:gd name="connsiteX23" fmla="*/ 5351720 w 5351720"/>
              <a:gd name="connsiteY23" fmla="*/ 809964 h 992688"/>
              <a:gd name="connsiteX24" fmla="*/ 4929339 w 5351720"/>
              <a:gd name="connsiteY24" fmla="*/ 809964 h 992688"/>
              <a:gd name="connsiteX25" fmla="*/ 4489718 w 5351720"/>
              <a:gd name="connsiteY25" fmla="*/ 809964 h 992688"/>
              <a:gd name="connsiteX26" fmla="*/ 4489718 w 5351720"/>
              <a:gd name="connsiteY26" fmla="*/ 947007 h 992688"/>
              <a:gd name="connsiteX27" fmla="*/ 4322477 w 5351720"/>
              <a:gd name="connsiteY27" fmla="*/ 992688 h 992688"/>
              <a:gd name="connsiteX28" fmla="*/ 3630898 w 5351720"/>
              <a:gd name="connsiteY28" fmla="*/ 992688 h 992688"/>
              <a:gd name="connsiteX29" fmla="*/ 2906386 w 5351720"/>
              <a:gd name="connsiteY29" fmla="*/ 992688 h 992688"/>
              <a:gd name="connsiteX30" fmla="*/ 2313604 w 5351720"/>
              <a:gd name="connsiteY30" fmla="*/ 992688 h 992688"/>
              <a:gd name="connsiteX31" fmla="*/ 1654957 w 5351720"/>
              <a:gd name="connsiteY31" fmla="*/ 992688 h 992688"/>
              <a:gd name="connsiteX32" fmla="*/ 1029243 w 5351720"/>
              <a:gd name="connsiteY32" fmla="*/ 992688 h 992688"/>
              <a:gd name="connsiteX33" fmla="*/ 862002 w 5351720"/>
              <a:gd name="connsiteY33" fmla="*/ 947007 h 992688"/>
              <a:gd name="connsiteX34" fmla="*/ 862002 w 5351720"/>
              <a:gd name="connsiteY34" fmla="*/ 809964 h 992688"/>
              <a:gd name="connsiteX35" fmla="*/ 422381 w 5351720"/>
              <a:gd name="connsiteY35" fmla="*/ 809964 h 992688"/>
              <a:gd name="connsiteX36" fmla="*/ 0 w 5351720"/>
              <a:gd name="connsiteY36" fmla="*/ 809964 h 992688"/>
              <a:gd name="connsiteX37" fmla="*/ 347862 w 5351720"/>
              <a:gd name="connsiteY37" fmla="*/ 599373 h 992688"/>
              <a:gd name="connsiteX38" fmla="*/ 668965 w 5351720"/>
              <a:gd name="connsiteY38" fmla="*/ 404982 h 992688"/>
              <a:gd name="connsiteX39" fmla="*/ 347862 w 5351720"/>
              <a:gd name="connsiteY39" fmla="*/ 210591 h 992688"/>
              <a:gd name="connsiteX40" fmla="*/ 0 w 5351720"/>
              <a:gd name="connsiteY40" fmla="*/ 0 h 992688"/>
              <a:gd name="connsiteX0" fmla="*/ 1530967 w 5351720"/>
              <a:gd name="connsiteY0" fmla="*/ 45681 h 992688"/>
              <a:gd name="connsiteX1" fmla="*/ 1363726 w 5351720"/>
              <a:gd name="connsiteY1" fmla="*/ 91362 h 992688"/>
              <a:gd name="connsiteX2" fmla="*/ 1029243 w 5351720"/>
              <a:gd name="connsiteY2" fmla="*/ 91362 h 992688"/>
              <a:gd name="connsiteX3" fmla="*/ 862002 w 5351720"/>
              <a:gd name="connsiteY3" fmla="*/ 137043 h 992688"/>
              <a:gd name="connsiteX4" fmla="*/ 1029243 w 5351720"/>
              <a:gd name="connsiteY4" fmla="*/ 182724 h 992688"/>
              <a:gd name="connsiteX5" fmla="*/ 1530967 w 5351720"/>
              <a:gd name="connsiteY5" fmla="*/ 182724 h 992688"/>
              <a:gd name="connsiteX6" fmla="*/ 1530967 w 5351720"/>
              <a:gd name="connsiteY6" fmla="*/ 45681 h 992688"/>
              <a:gd name="connsiteX7" fmla="*/ 3820753 w 5351720"/>
              <a:gd name="connsiteY7" fmla="*/ 45681 h 992688"/>
              <a:gd name="connsiteX8" fmla="*/ 3987994 w 5351720"/>
              <a:gd name="connsiteY8" fmla="*/ 91362 h 992688"/>
              <a:gd name="connsiteX9" fmla="*/ 4322477 w 5351720"/>
              <a:gd name="connsiteY9" fmla="*/ 91362 h 992688"/>
              <a:gd name="connsiteX10" fmla="*/ 4489718 w 5351720"/>
              <a:gd name="connsiteY10" fmla="*/ 137043 h 992688"/>
              <a:gd name="connsiteX11" fmla="*/ 4322477 w 5351720"/>
              <a:gd name="connsiteY11" fmla="*/ 182724 h 992688"/>
              <a:gd name="connsiteX12" fmla="*/ 3820753 w 5351720"/>
              <a:gd name="connsiteY12" fmla="*/ 182724 h 992688"/>
              <a:gd name="connsiteX13" fmla="*/ 3820753 w 5351720"/>
              <a:gd name="connsiteY13" fmla="*/ 45681 h 992688"/>
              <a:gd name="connsiteX0" fmla="*/ 0 w 5351720"/>
              <a:gd name="connsiteY0" fmla="*/ 0 h 992688"/>
              <a:gd name="connsiteX1" fmla="*/ 668225 w 5351720"/>
              <a:gd name="connsiteY1" fmla="*/ 0 h 992688"/>
              <a:gd name="connsiteX2" fmla="*/ 1363725 w 5351720"/>
              <a:gd name="connsiteY2" fmla="*/ 0 h 992688"/>
              <a:gd name="connsiteX3" fmla="*/ 1530966 w 5351720"/>
              <a:gd name="connsiteY3" fmla="*/ 45681 h 992688"/>
              <a:gd name="connsiteX4" fmla="*/ 1363725 w 5351720"/>
              <a:gd name="connsiteY4" fmla="*/ 91362 h 992688"/>
              <a:gd name="connsiteX5" fmla="*/ 1029243 w 5351720"/>
              <a:gd name="connsiteY5" fmla="*/ 91362 h 992688"/>
              <a:gd name="connsiteX6" fmla="*/ 862002 w 5351720"/>
              <a:gd name="connsiteY6" fmla="*/ 137043 h 992688"/>
              <a:gd name="connsiteX7" fmla="*/ 1029243 w 5351720"/>
              <a:gd name="connsiteY7" fmla="*/ 182724 h 992688"/>
              <a:gd name="connsiteX8" fmla="*/ 1589093 w 5351720"/>
              <a:gd name="connsiteY8" fmla="*/ 182724 h 992688"/>
              <a:gd name="connsiteX9" fmla="*/ 2181875 w 5351720"/>
              <a:gd name="connsiteY9" fmla="*/ 182724 h 992688"/>
              <a:gd name="connsiteX10" fmla="*/ 2906386 w 5351720"/>
              <a:gd name="connsiteY10" fmla="*/ 182724 h 992688"/>
              <a:gd name="connsiteX11" fmla="*/ 3597966 w 5351720"/>
              <a:gd name="connsiteY11" fmla="*/ 182724 h 992688"/>
              <a:gd name="connsiteX12" fmla="*/ 4322477 w 5351720"/>
              <a:gd name="connsiteY12" fmla="*/ 182724 h 992688"/>
              <a:gd name="connsiteX13" fmla="*/ 4489718 w 5351720"/>
              <a:gd name="connsiteY13" fmla="*/ 137043 h 992688"/>
              <a:gd name="connsiteX14" fmla="*/ 4322477 w 5351720"/>
              <a:gd name="connsiteY14" fmla="*/ 91362 h 992688"/>
              <a:gd name="connsiteX15" fmla="*/ 3987995 w 5351720"/>
              <a:gd name="connsiteY15" fmla="*/ 91362 h 992688"/>
              <a:gd name="connsiteX16" fmla="*/ 3820754 w 5351720"/>
              <a:gd name="connsiteY16" fmla="*/ 45681 h 992688"/>
              <a:gd name="connsiteX17" fmla="*/ 3987995 w 5351720"/>
              <a:gd name="connsiteY17" fmla="*/ 0 h 992688"/>
              <a:gd name="connsiteX18" fmla="*/ 4697132 w 5351720"/>
              <a:gd name="connsiteY18" fmla="*/ 0 h 992688"/>
              <a:gd name="connsiteX19" fmla="*/ 5351720 w 5351720"/>
              <a:gd name="connsiteY19" fmla="*/ 0 h 992688"/>
              <a:gd name="connsiteX20" fmla="*/ 5003858 w 5351720"/>
              <a:gd name="connsiteY20" fmla="*/ 210591 h 992688"/>
              <a:gd name="connsiteX21" fmla="*/ 4682755 w 5351720"/>
              <a:gd name="connsiteY21" fmla="*/ 404982 h 992688"/>
              <a:gd name="connsiteX22" fmla="*/ 5017238 w 5351720"/>
              <a:gd name="connsiteY22" fmla="*/ 607473 h 992688"/>
              <a:gd name="connsiteX23" fmla="*/ 5351720 w 5351720"/>
              <a:gd name="connsiteY23" fmla="*/ 809964 h 992688"/>
              <a:gd name="connsiteX24" fmla="*/ 4903479 w 5351720"/>
              <a:gd name="connsiteY24" fmla="*/ 809964 h 992688"/>
              <a:gd name="connsiteX25" fmla="*/ 4489718 w 5351720"/>
              <a:gd name="connsiteY25" fmla="*/ 809964 h 992688"/>
              <a:gd name="connsiteX26" fmla="*/ 4489718 w 5351720"/>
              <a:gd name="connsiteY26" fmla="*/ 947007 h 992688"/>
              <a:gd name="connsiteX27" fmla="*/ 4322477 w 5351720"/>
              <a:gd name="connsiteY27" fmla="*/ 992688 h 992688"/>
              <a:gd name="connsiteX28" fmla="*/ 3630898 w 5351720"/>
              <a:gd name="connsiteY28" fmla="*/ 992688 h 992688"/>
              <a:gd name="connsiteX29" fmla="*/ 3038116 w 5351720"/>
              <a:gd name="connsiteY29" fmla="*/ 992688 h 992688"/>
              <a:gd name="connsiteX30" fmla="*/ 2478266 w 5351720"/>
              <a:gd name="connsiteY30" fmla="*/ 992688 h 992688"/>
              <a:gd name="connsiteX31" fmla="*/ 1819619 w 5351720"/>
              <a:gd name="connsiteY31" fmla="*/ 992688 h 992688"/>
              <a:gd name="connsiteX32" fmla="*/ 1029243 w 5351720"/>
              <a:gd name="connsiteY32" fmla="*/ 992688 h 992688"/>
              <a:gd name="connsiteX33" fmla="*/ 862002 w 5351720"/>
              <a:gd name="connsiteY33" fmla="*/ 947007 h 992688"/>
              <a:gd name="connsiteX34" fmla="*/ 862002 w 5351720"/>
              <a:gd name="connsiteY34" fmla="*/ 809964 h 992688"/>
              <a:gd name="connsiteX35" fmla="*/ 439621 w 5351720"/>
              <a:gd name="connsiteY35" fmla="*/ 809964 h 992688"/>
              <a:gd name="connsiteX36" fmla="*/ 0 w 5351720"/>
              <a:gd name="connsiteY36" fmla="*/ 809964 h 992688"/>
              <a:gd name="connsiteX37" fmla="*/ 314414 w 5351720"/>
              <a:gd name="connsiteY37" fmla="*/ 619622 h 992688"/>
              <a:gd name="connsiteX38" fmla="*/ 668965 w 5351720"/>
              <a:gd name="connsiteY38" fmla="*/ 404982 h 992688"/>
              <a:gd name="connsiteX39" fmla="*/ 321103 w 5351720"/>
              <a:gd name="connsiteY39" fmla="*/ 194391 h 992688"/>
              <a:gd name="connsiteX40" fmla="*/ 0 w 5351720"/>
              <a:gd name="connsiteY40" fmla="*/ 0 h 992688"/>
              <a:gd name="connsiteX41" fmla="*/ 1530967 w 5351720"/>
              <a:gd name="connsiteY41" fmla="*/ 45681 h 992688"/>
              <a:gd name="connsiteX42" fmla="*/ 1530967 w 5351720"/>
              <a:gd name="connsiteY42" fmla="*/ 182724 h 992688"/>
              <a:gd name="connsiteX43" fmla="*/ 3820753 w 5351720"/>
              <a:gd name="connsiteY43" fmla="*/ 182724 h 992688"/>
              <a:gd name="connsiteX44" fmla="*/ 3820753 w 5351720"/>
              <a:gd name="connsiteY44" fmla="*/ 45681 h 992688"/>
              <a:gd name="connsiteX45" fmla="*/ 862002 w 5351720"/>
              <a:gd name="connsiteY45" fmla="*/ 809964 h 992688"/>
              <a:gd name="connsiteX46" fmla="*/ 862002 w 5351720"/>
              <a:gd name="connsiteY46" fmla="*/ 137043 h 992688"/>
              <a:gd name="connsiteX47" fmla="*/ 4489718 w 5351720"/>
              <a:gd name="connsiteY47" fmla="*/ 137043 h 992688"/>
              <a:gd name="connsiteX48" fmla="*/ 4489718 w 5351720"/>
              <a:gd name="connsiteY48" fmla="*/ 809964 h 99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351720" h="992688" stroke="0" extrusionOk="0">
                <a:moveTo>
                  <a:pt x="0" y="0"/>
                </a:moveTo>
                <a:cubicBezTo>
                  <a:pt x="293425" y="-30817"/>
                  <a:pt x="333932" y="-14063"/>
                  <a:pt x="640951" y="0"/>
                </a:cubicBezTo>
                <a:cubicBezTo>
                  <a:pt x="947970" y="14063"/>
                  <a:pt x="1155951" y="-21657"/>
                  <a:pt x="1363725" y="0"/>
                </a:cubicBezTo>
                <a:cubicBezTo>
                  <a:pt x="1453574" y="1575"/>
                  <a:pt x="1527694" y="20383"/>
                  <a:pt x="1530966" y="45681"/>
                </a:cubicBezTo>
                <a:cubicBezTo>
                  <a:pt x="1520326" y="71844"/>
                  <a:pt x="1454514" y="92320"/>
                  <a:pt x="1363725" y="91362"/>
                </a:cubicBezTo>
                <a:cubicBezTo>
                  <a:pt x="1280160" y="98309"/>
                  <a:pt x="1112978" y="85784"/>
                  <a:pt x="1029243" y="91362"/>
                </a:cubicBezTo>
                <a:cubicBezTo>
                  <a:pt x="937183" y="90761"/>
                  <a:pt x="863857" y="115306"/>
                  <a:pt x="862002" y="137043"/>
                </a:cubicBezTo>
                <a:cubicBezTo>
                  <a:pt x="869822" y="175241"/>
                  <a:pt x="927684" y="169489"/>
                  <a:pt x="1029243" y="182724"/>
                </a:cubicBezTo>
                <a:cubicBezTo>
                  <a:pt x="1334568" y="180832"/>
                  <a:pt x="1497526" y="212182"/>
                  <a:pt x="1753754" y="182724"/>
                </a:cubicBezTo>
                <a:cubicBezTo>
                  <a:pt x="2009982" y="153266"/>
                  <a:pt x="2227574" y="199556"/>
                  <a:pt x="2346537" y="182724"/>
                </a:cubicBezTo>
                <a:cubicBezTo>
                  <a:pt x="2465500" y="165892"/>
                  <a:pt x="2769696" y="197272"/>
                  <a:pt x="3005183" y="182724"/>
                </a:cubicBezTo>
                <a:cubicBezTo>
                  <a:pt x="3240670" y="168176"/>
                  <a:pt x="3324528" y="161909"/>
                  <a:pt x="3597966" y="182724"/>
                </a:cubicBezTo>
                <a:cubicBezTo>
                  <a:pt x="3871404" y="203539"/>
                  <a:pt x="4037902" y="183606"/>
                  <a:pt x="4322477" y="182724"/>
                </a:cubicBezTo>
                <a:cubicBezTo>
                  <a:pt x="4414856" y="181794"/>
                  <a:pt x="4485892" y="162263"/>
                  <a:pt x="4489718" y="137043"/>
                </a:cubicBezTo>
                <a:cubicBezTo>
                  <a:pt x="4474380" y="105720"/>
                  <a:pt x="4420915" y="95244"/>
                  <a:pt x="4322477" y="91362"/>
                </a:cubicBezTo>
                <a:cubicBezTo>
                  <a:pt x="4240899" y="102723"/>
                  <a:pt x="4069423" y="107035"/>
                  <a:pt x="3987995" y="91362"/>
                </a:cubicBezTo>
                <a:cubicBezTo>
                  <a:pt x="3895426" y="88147"/>
                  <a:pt x="3816133" y="70696"/>
                  <a:pt x="3820754" y="45681"/>
                </a:cubicBezTo>
                <a:cubicBezTo>
                  <a:pt x="3827733" y="22009"/>
                  <a:pt x="3900031" y="17333"/>
                  <a:pt x="3987995" y="0"/>
                </a:cubicBezTo>
                <a:cubicBezTo>
                  <a:pt x="4287958" y="-12646"/>
                  <a:pt x="4419193" y="8222"/>
                  <a:pt x="4642583" y="0"/>
                </a:cubicBezTo>
                <a:cubicBezTo>
                  <a:pt x="4865973" y="-8222"/>
                  <a:pt x="5026330" y="-32876"/>
                  <a:pt x="5351720" y="0"/>
                </a:cubicBezTo>
                <a:cubicBezTo>
                  <a:pt x="5220653" y="68045"/>
                  <a:pt x="5100263" y="174721"/>
                  <a:pt x="5010548" y="206541"/>
                </a:cubicBezTo>
                <a:cubicBezTo>
                  <a:pt x="4920833" y="238361"/>
                  <a:pt x="4842420" y="301589"/>
                  <a:pt x="4682755" y="404982"/>
                </a:cubicBezTo>
                <a:cubicBezTo>
                  <a:pt x="4768737" y="455772"/>
                  <a:pt x="4878751" y="506475"/>
                  <a:pt x="5017238" y="607473"/>
                </a:cubicBezTo>
                <a:cubicBezTo>
                  <a:pt x="5155725" y="708471"/>
                  <a:pt x="5265668" y="765135"/>
                  <a:pt x="5351720" y="809964"/>
                </a:cubicBezTo>
                <a:cubicBezTo>
                  <a:pt x="5260609" y="824498"/>
                  <a:pt x="5101919" y="819699"/>
                  <a:pt x="4929339" y="809964"/>
                </a:cubicBezTo>
                <a:cubicBezTo>
                  <a:pt x="4756759" y="800229"/>
                  <a:pt x="4628121" y="818749"/>
                  <a:pt x="4489718" y="809964"/>
                </a:cubicBezTo>
                <a:cubicBezTo>
                  <a:pt x="4483390" y="863503"/>
                  <a:pt x="4489708" y="879171"/>
                  <a:pt x="4489718" y="947007"/>
                </a:cubicBezTo>
                <a:cubicBezTo>
                  <a:pt x="4506997" y="968533"/>
                  <a:pt x="4418027" y="992899"/>
                  <a:pt x="4322477" y="992688"/>
                </a:cubicBezTo>
                <a:cubicBezTo>
                  <a:pt x="4074065" y="997626"/>
                  <a:pt x="3814467" y="984555"/>
                  <a:pt x="3630898" y="992688"/>
                </a:cubicBezTo>
                <a:cubicBezTo>
                  <a:pt x="3447329" y="1000821"/>
                  <a:pt x="3225380" y="970513"/>
                  <a:pt x="2906386" y="992688"/>
                </a:cubicBezTo>
                <a:cubicBezTo>
                  <a:pt x="2587392" y="1014863"/>
                  <a:pt x="2469772" y="1017176"/>
                  <a:pt x="2313604" y="992688"/>
                </a:cubicBezTo>
                <a:cubicBezTo>
                  <a:pt x="2157436" y="968200"/>
                  <a:pt x="1941687" y="1020556"/>
                  <a:pt x="1654957" y="992688"/>
                </a:cubicBezTo>
                <a:cubicBezTo>
                  <a:pt x="1368227" y="964820"/>
                  <a:pt x="1231731" y="1014721"/>
                  <a:pt x="1029243" y="992688"/>
                </a:cubicBezTo>
                <a:cubicBezTo>
                  <a:pt x="939171" y="992799"/>
                  <a:pt x="866785" y="973307"/>
                  <a:pt x="862002" y="947007"/>
                </a:cubicBezTo>
                <a:cubicBezTo>
                  <a:pt x="860696" y="883852"/>
                  <a:pt x="865936" y="866168"/>
                  <a:pt x="862002" y="809964"/>
                </a:cubicBezTo>
                <a:cubicBezTo>
                  <a:pt x="738734" y="824778"/>
                  <a:pt x="525852" y="795355"/>
                  <a:pt x="422381" y="809964"/>
                </a:cubicBezTo>
                <a:cubicBezTo>
                  <a:pt x="318910" y="824573"/>
                  <a:pt x="170368" y="796947"/>
                  <a:pt x="0" y="809964"/>
                </a:cubicBezTo>
                <a:cubicBezTo>
                  <a:pt x="85845" y="750816"/>
                  <a:pt x="254206" y="659772"/>
                  <a:pt x="347862" y="599373"/>
                </a:cubicBezTo>
                <a:cubicBezTo>
                  <a:pt x="441518" y="538974"/>
                  <a:pt x="590544" y="461022"/>
                  <a:pt x="668965" y="404982"/>
                </a:cubicBezTo>
                <a:cubicBezTo>
                  <a:pt x="569782" y="358189"/>
                  <a:pt x="431684" y="271178"/>
                  <a:pt x="347862" y="210591"/>
                </a:cubicBezTo>
                <a:cubicBezTo>
                  <a:pt x="264040" y="150004"/>
                  <a:pt x="148757" y="90932"/>
                  <a:pt x="0" y="0"/>
                </a:cubicBezTo>
                <a:close/>
              </a:path>
              <a:path w="5351720" h="992688" fill="darkenLess" stroke="0" extrusionOk="0">
                <a:moveTo>
                  <a:pt x="1530967" y="45681"/>
                </a:moveTo>
                <a:cubicBezTo>
                  <a:pt x="1483554" y="60516"/>
                  <a:pt x="1420703" y="76548"/>
                  <a:pt x="1363726" y="91362"/>
                </a:cubicBezTo>
                <a:cubicBezTo>
                  <a:pt x="1257061" y="75079"/>
                  <a:pt x="1183765" y="79434"/>
                  <a:pt x="1029243" y="91362"/>
                </a:cubicBezTo>
                <a:cubicBezTo>
                  <a:pt x="933255" y="88323"/>
                  <a:pt x="859645" y="109978"/>
                  <a:pt x="862002" y="137043"/>
                </a:cubicBezTo>
                <a:cubicBezTo>
                  <a:pt x="861365" y="159422"/>
                  <a:pt x="920218" y="179567"/>
                  <a:pt x="1029243" y="182724"/>
                </a:cubicBezTo>
                <a:cubicBezTo>
                  <a:pt x="1252581" y="176200"/>
                  <a:pt x="1389910" y="181311"/>
                  <a:pt x="1530967" y="182724"/>
                </a:cubicBezTo>
                <a:cubicBezTo>
                  <a:pt x="1537707" y="137743"/>
                  <a:pt x="1527359" y="94403"/>
                  <a:pt x="1530967" y="45681"/>
                </a:cubicBezTo>
                <a:close/>
                <a:moveTo>
                  <a:pt x="3820753" y="45681"/>
                </a:moveTo>
                <a:cubicBezTo>
                  <a:pt x="3835040" y="83798"/>
                  <a:pt x="3896923" y="93346"/>
                  <a:pt x="3987994" y="91362"/>
                </a:cubicBezTo>
                <a:cubicBezTo>
                  <a:pt x="4067937" y="89261"/>
                  <a:pt x="4169366" y="105720"/>
                  <a:pt x="4322477" y="91362"/>
                </a:cubicBezTo>
                <a:cubicBezTo>
                  <a:pt x="4415464" y="85545"/>
                  <a:pt x="4494050" y="112075"/>
                  <a:pt x="4489718" y="137043"/>
                </a:cubicBezTo>
                <a:cubicBezTo>
                  <a:pt x="4490393" y="158454"/>
                  <a:pt x="4407253" y="185788"/>
                  <a:pt x="4322477" y="182724"/>
                </a:cubicBezTo>
                <a:cubicBezTo>
                  <a:pt x="4209149" y="170248"/>
                  <a:pt x="3995416" y="184024"/>
                  <a:pt x="3820753" y="182724"/>
                </a:cubicBezTo>
                <a:cubicBezTo>
                  <a:pt x="3814250" y="119627"/>
                  <a:pt x="3824000" y="85808"/>
                  <a:pt x="3820753" y="45681"/>
                </a:cubicBezTo>
                <a:close/>
              </a:path>
              <a:path w="5351720" h="992688" fill="none" extrusionOk="0">
                <a:moveTo>
                  <a:pt x="0" y="0"/>
                </a:moveTo>
                <a:cubicBezTo>
                  <a:pt x="162439" y="-5224"/>
                  <a:pt x="453303" y="-7655"/>
                  <a:pt x="668225" y="0"/>
                </a:cubicBezTo>
                <a:cubicBezTo>
                  <a:pt x="883148" y="7655"/>
                  <a:pt x="1189494" y="31862"/>
                  <a:pt x="1363725" y="0"/>
                </a:cubicBezTo>
                <a:cubicBezTo>
                  <a:pt x="1457741" y="2058"/>
                  <a:pt x="1534526" y="15863"/>
                  <a:pt x="1530966" y="45681"/>
                </a:cubicBezTo>
                <a:cubicBezTo>
                  <a:pt x="1541338" y="70444"/>
                  <a:pt x="1439385" y="87042"/>
                  <a:pt x="1363725" y="91362"/>
                </a:cubicBezTo>
                <a:cubicBezTo>
                  <a:pt x="1284761" y="84856"/>
                  <a:pt x="1121041" y="77798"/>
                  <a:pt x="1029243" y="91362"/>
                </a:cubicBezTo>
                <a:cubicBezTo>
                  <a:pt x="931577" y="92483"/>
                  <a:pt x="863557" y="114409"/>
                  <a:pt x="862002" y="137043"/>
                </a:cubicBezTo>
                <a:cubicBezTo>
                  <a:pt x="860460" y="155173"/>
                  <a:pt x="942599" y="181660"/>
                  <a:pt x="1029243" y="182724"/>
                </a:cubicBezTo>
                <a:cubicBezTo>
                  <a:pt x="1253272" y="178980"/>
                  <a:pt x="1416053" y="177755"/>
                  <a:pt x="1589093" y="182724"/>
                </a:cubicBezTo>
                <a:cubicBezTo>
                  <a:pt x="1762133" y="187694"/>
                  <a:pt x="1969652" y="207590"/>
                  <a:pt x="2181875" y="182724"/>
                </a:cubicBezTo>
                <a:cubicBezTo>
                  <a:pt x="2394098" y="157858"/>
                  <a:pt x="2636754" y="171676"/>
                  <a:pt x="2906386" y="182724"/>
                </a:cubicBezTo>
                <a:cubicBezTo>
                  <a:pt x="3176018" y="193772"/>
                  <a:pt x="3439811" y="166958"/>
                  <a:pt x="3597966" y="182724"/>
                </a:cubicBezTo>
                <a:cubicBezTo>
                  <a:pt x="3756121" y="198490"/>
                  <a:pt x="4157439" y="188854"/>
                  <a:pt x="4322477" y="182724"/>
                </a:cubicBezTo>
                <a:cubicBezTo>
                  <a:pt x="4411726" y="187134"/>
                  <a:pt x="4492090" y="160410"/>
                  <a:pt x="4489718" y="137043"/>
                </a:cubicBezTo>
                <a:cubicBezTo>
                  <a:pt x="4482190" y="117782"/>
                  <a:pt x="4408375" y="83261"/>
                  <a:pt x="4322477" y="91362"/>
                </a:cubicBezTo>
                <a:cubicBezTo>
                  <a:pt x="4185327" y="82590"/>
                  <a:pt x="4137986" y="78872"/>
                  <a:pt x="3987995" y="91362"/>
                </a:cubicBezTo>
                <a:cubicBezTo>
                  <a:pt x="3899978" y="87663"/>
                  <a:pt x="3820967" y="71730"/>
                  <a:pt x="3820754" y="45681"/>
                </a:cubicBezTo>
                <a:cubicBezTo>
                  <a:pt x="3828176" y="36142"/>
                  <a:pt x="3889936" y="-15309"/>
                  <a:pt x="3987995" y="0"/>
                </a:cubicBezTo>
                <a:cubicBezTo>
                  <a:pt x="4206887" y="-6978"/>
                  <a:pt x="4470787" y="-18121"/>
                  <a:pt x="4697132" y="0"/>
                </a:cubicBezTo>
                <a:cubicBezTo>
                  <a:pt x="4923477" y="18121"/>
                  <a:pt x="5217163" y="20563"/>
                  <a:pt x="5351720" y="0"/>
                </a:cubicBezTo>
                <a:cubicBezTo>
                  <a:pt x="5235556" y="48479"/>
                  <a:pt x="5076196" y="166867"/>
                  <a:pt x="5003858" y="210591"/>
                </a:cubicBezTo>
                <a:cubicBezTo>
                  <a:pt x="4931520" y="254315"/>
                  <a:pt x="4803884" y="338344"/>
                  <a:pt x="4682755" y="404982"/>
                </a:cubicBezTo>
                <a:cubicBezTo>
                  <a:pt x="4845293" y="489486"/>
                  <a:pt x="4916633" y="546097"/>
                  <a:pt x="5017238" y="607473"/>
                </a:cubicBezTo>
                <a:cubicBezTo>
                  <a:pt x="5117843" y="668849"/>
                  <a:pt x="5198882" y="702050"/>
                  <a:pt x="5351720" y="809964"/>
                </a:cubicBezTo>
                <a:cubicBezTo>
                  <a:pt x="5129171" y="816731"/>
                  <a:pt x="5074390" y="816285"/>
                  <a:pt x="4903479" y="809964"/>
                </a:cubicBezTo>
                <a:cubicBezTo>
                  <a:pt x="4732568" y="803643"/>
                  <a:pt x="4670003" y="793499"/>
                  <a:pt x="4489718" y="809964"/>
                </a:cubicBezTo>
                <a:cubicBezTo>
                  <a:pt x="4493692" y="855840"/>
                  <a:pt x="4486504" y="907907"/>
                  <a:pt x="4489718" y="947007"/>
                </a:cubicBezTo>
                <a:cubicBezTo>
                  <a:pt x="4478724" y="973530"/>
                  <a:pt x="4417891" y="995842"/>
                  <a:pt x="4322477" y="992688"/>
                </a:cubicBezTo>
                <a:cubicBezTo>
                  <a:pt x="4032889" y="976022"/>
                  <a:pt x="3884101" y="1023262"/>
                  <a:pt x="3630898" y="992688"/>
                </a:cubicBezTo>
                <a:cubicBezTo>
                  <a:pt x="3377695" y="962114"/>
                  <a:pt x="3278476" y="979667"/>
                  <a:pt x="3038116" y="992688"/>
                </a:cubicBezTo>
                <a:cubicBezTo>
                  <a:pt x="2797756" y="1005709"/>
                  <a:pt x="2649062" y="978408"/>
                  <a:pt x="2478266" y="992688"/>
                </a:cubicBezTo>
                <a:cubicBezTo>
                  <a:pt x="2307470" y="1006969"/>
                  <a:pt x="2076961" y="1022243"/>
                  <a:pt x="1819619" y="992688"/>
                </a:cubicBezTo>
                <a:cubicBezTo>
                  <a:pt x="1562277" y="963133"/>
                  <a:pt x="1394304" y="974183"/>
                  <a:pt x="1029243" y="992688"/>
                </a:cubicBezTo>
                <a:cubicBezTo>
                  <a:pt x="937375" y="991349"/>
                  <a:pt x="867661" y="969724"/>
                  <a:pt x="862002" y="947007"/>
                </a:cubicBezTo>
                <a:cubicBezTo>
                  <a:pt x="860921" y="885186"/>
                  <a:pt x="855160" y="875381"/>
                  <a:pt x="862002" y="809964"/>
                </a:cubicBezTo>
                <a:cubicBezTo>
                  <a:pt x="734393" y="813644"/>
                  <a:pt x="617438" y="805192"/>
                  <a:pt x="439621" y="809964"/>
                </a:cubicBezTo>
                <a:cubicBezTo>
                  <a:pt x="261804" y="814736"/>
                  <a:pt x="178076" y="818715"/>
                  <a:pt x="0" y="809964"/>
                </a:cubicBezTo>
                <a:cubicBezTo>
                  <a:pt x="119159" y="723902"/>
                  <a:pt x="190274" y="711893"/>
                  <a:pt x="314414" y="619622"/>
                </a:cubicBezTo>
                <a:cubicBezTo>
                  <a:pt x="438555" y="527351"/>
                  <a:pt x="589857" y="466954"/>
                  <a:pt x="668965" y="404982"/>
                </a:cubicBezTo>
                <a:cubicBezTo>
                  <a:pt x="565119" y="354401"/>
                  <a:pt x="473274" y="288089"/>
                  <a:pt x="321103" y="194391"/>
                </a:cubicBezTo>
                <a:cubicBezTo>
                  <a:pt x="168932" y="100693"/>
                  <a:pt x="75454" y="48599"/>
                  <a:pt x="0" y="0"/>
                </a:cubicBezTo>
                <a:close/>
                <a:moveTo>
                  <a:pt x="1530967" y="45681"/>
                </a:moveTo>
                <a:cubicBezTo>
                  <a:pt x="1536231" y="109958"/>
                  <a:pt x="1524935" y="116828"/>
                  <a:pt x="1530967" y="182724"/>
                </a:cubicBezTo>
                <a:moveTo>
                  <a:pt x="3820753" y="182724"/>
                </a:moveTo>
                <a:cubicBezTo>
                  <a:pt x="3826195" y="150870"/>
                  <a:pt x="3815319" y="93424"/>
                  <a:pt x="3820753" y="45681"/>
                </a:cubicBezTo>
                <a:moveTo>
                  <a:pt x="862002" y="809964"/>
                </a:moveTo>
                <a:cubicBezTo>
                  <a:pt x="880208" y="656157"/>
                  <a:pt x="855974" y="412893"/>
                  <a:pt x="862002" y="137043"/>
                </a:cubicBezTo>
                <a:moveTo>
                  <a:pt x="4489718" y="137043"/>
                </a:moveTo>
                <a:cubicBezTo>
                  <a:pt x="4507715" y="318153"/>
                  <a:pt x="4492522" y="621441"/>
                  <a:pt x="4489718" y="809964"/>
                </a:cubicBezTo>
              </a:path>
              <a:path w="5351720" h="992688" fill="none" stroke="0" extrusionOk="0">
                <a:moveTo>
                  <a:pt x="0" y="0"/>
                </a:moveTo>
                <a:cubicBezTo>
                  <a:pt x="239825" y="23873"/>
                  <a:pt x="497940" y="4376"/>
                  <a:pt x="640951" y="0"/>
                </a:cubicBezTo>
                <a:cubicBezTo>
                  <a:pt x="783962" y="-4376"/>
                  <a:pt x="1141631" y="17499"/>
                  <a:pt x="1363725" y="0"/>
                </a:cubicBezTo>
                <a:cubicBezTo>
                  <a:pt x="1453630" y="2458"/>
                  <a:pt x="1532634" y="22154"/>
                  <a:pt x="1530966" y="45681"/>
                </a:cubicBezTo>
                <a:cubicBezTo>
                  <a:pt x="1534920" y="68227"/>
                  <a:pt x="1440605" y="80329"/>
                  <a:pt x="1363725" y="91362"/>
                </a:cubicBezTo>
                <a:cubicBezTo>
                  <a:pt x="1270080" y="96788"/>
                  <a:pt x="1173157" y="108084"/>
                  <a:pt x="1029243" y="91362"/>
                </a:cubicBezTo>
                <a:cubicBezTo>
                  <a:pt x="939046" y="91605"/>
                  <a:pt x="858848" y="107760"/>
                  <a:pt x="862002" y="137043"/>
                </a:cubicBezTo>
                <a:cubicBezTo>
                  <a:pt x="859743" y="169125"/>
                  <a:pt x="942391" y="189664"/>
                  <a:pt x="1029243" y="182724"/>
                </a:cubicBezTo>
                <a:cubicBezTo>
                  <a:pt x="1168632" y="155152"/>
                  <a:pt x="1347094" y="155446"/>
                  <a:pt x="1589093" y="182724"/>
                </a:cubicBezTo>
                <a:cubicBezTo>
                  <a:pt x="1831092" y="210003"/>
                  <a:pt x="1984157" y="151940"/>
                  <a:pt x="2247740" y="182724"/>
                </a:cubicBezTo>
                <a:cubicBezTo>
                  <a:pt x="2511323" y="213508"/>
                  <a:pt x="2766889" y="190544"/>
                  <a:pt x="2972251" y="182724"/>
                </a:cubicBezTo>
                <a:cubicBezTo>
                  <a:pt x="3177613" y="174904"/>
                  <a:pt x="3372923" y="191170"/>
                  <a:pt x="3663830" y="182724"/>
                </a:cubicBezTo>
                <a:cubicBezTo>
                  <a:pt x="3954737" y="174278"/>
                  <a:pt x="4041924" y="186241"/>
                  <a:pt x="4322477" y="182724"/>
                </a:cubicBezTo>
                <a:cubicBezTo>
                  <a:pt x="4415679" y="183004"/>
                  <a:pt x="4492036" y="166435"/>
                  <a:pt x="4489718" y="137043"/>
                </a:cubicBezTo>
                <a:cubicBezTo>
                  <a:pt x="4494980" y="98957"/>
                  <a:pt x="4415985" y="84009"/>
                  <a:pt x="4322477" y="91362"/>
                </a:cubicBezTo>
                <a:cubicBezTo>
                  <a:pt x="4157951" y="100394"/>
                  <a:pt x="4114909" y="78169"/>
                  <a:pt x="3987995" y="91362"/>
                </a:cubicBezTo>
                <a:cubicBezTo>
                  <a:pt x="3892646" y="90139"/>
                  <a:pt x="3823160" y="66562"/>
                  <a:pt x="3820754" y="45681"/>
                </a:cubicBezTo>
                <a:cubicBezTo>
                  <a:pt x="3811688" y="31864"/>
                  <a:pt x="3880836" y="-11486"/>
                  <a:pt x="3987995" y="0"/>
                </a:cubicBezTo>
                <a:cubicBezTo>
                  <a:pt x="4298500" y="-1866"/>
                  <a:pt x="4498244" y="-28973"/>
                  <a:pt x="4683495" y="0"/>
                </a:cubicBezTo>
                <a:cubicBezTo>
                  <a:pt x="4868746" y="28973"/>
                  <a:pt x="5153424" y="24946"/>
                  <a:pt x="5351720" y="0"/>
                </a:cubicBezTo>
                <a:cubicBezTo>
                  <a:pt x="5287475" y="52303"/>
                  <a:pt x="5084848" y="150254"/>
                  <a:pt x="5010548" y="206541"/>
                </a:cubicBezTo>
                <a:cubicBezTo>
                  <a:pt x="4936248" y="262828"/>
                  <a:pt x="4756580" y="346990"/>
                  <a:pt x="4682755" y="404982"/>
                </a:cubicBezTo>
                <a:cubicBezTo>
                  <a:pt x="4776405" y="460964"/>
                  <a:pt x="4850769" y="508747"/>
                  <a:pt x="5010548" y="603423"/>
                </a:cubicBezTo>
                <a:cubicBezTo>
                  <a:pt x="5170327" y="698099"/>
                  <a:pt x="5198758" y="734592"/>
                  <a:pt x="5351720" y="809964"/>
                </a:cubicBezTo>
                <a:cubicBezTo>
                  <a:pt x="5257962" y="791195"/>
                  <a:pt x="5018085" y="797700"/>
                  <a:pt x="4903479" y="809964"/>
                </a:cubicBezTo>
                <a:cubicBezTo>
                  <a:pt x="4788873" y="822228"/>
                  <a:pt x="4591990" y="819415"/>
                  <a:pt x="4489718" y="809964"/>
                </a:cubicBezTo>
                <a:cubicBezTo>
                  <a:pt x="4493561" y="868210"/>
                  <a:pt x="4491851" y="906897"/>
                  <a:pt x="4489718" y="947007"/>
                </a:cubicBezTo>
                <a:cubicBezTo>
                  <a:pt x="4488472" y="975085"/>
                  <a:pt x="4412271" y="977614"/>
                  <a:pt x="4322477" y="992688"/>
                </a:cubicBezTo>
                <a:cubicBezTo>
                  <a:pt x="4124627" y="1021414"/>
                  <a:pt x="3942707" y="1008467"/>
                  <a:pt x="3729695" y="992688"/>
                </a:cubicBezTo>
                <a:cubicBezTo>
                  <a:pt x="3516683" y="976909"/>
                  <a:pt x="3312766" y="968102"/>
                  <a:pt x="3005183" y="992688"/>
                </a:cubicBezTo>
                <a:cubicBezTo>
                  <a:pt x="2697600" y="1017274"/>
                  <a:pt x="2581430" y="989057"/>
                  <a:pt x="2412401" y="992688"/>
                </a:cubicBezTo>
                <a:cubicBezTo>
                  <a:pt x="2243372" y="996319"/>
                  <a:pt x="2063319" y="974937"/>
                  <a:pt x="1720822" y="992688"/>
                </a:cubicBezTo>
                <a:cubicBezTo>
                  <a:pt x="1378325" y="1010439"/>
                  <a:pt x="1263338" y="988162"/>
                  <a:pt x="1029243" y="992688"/>
                </a:cubicBezTo>
                <a:cubicBezTo>
                  <a:pt x="937602" y="992888"/>
                  <a:pt x="859947" y="967341"/>
                  <a:pt x="862002" y="947007"/>
                </a:cubicBezTo>
                <a:cubicBezTo>
                  <a:pt x="857806" y="900222"/>
                  <a:pt x="865818" y="844549"/>
                  <a:pt x="862002" y="809964"/>
                </a:cubicBezTo>
                <a:cubicBezTo>
                  <a:pt x="709939" y="799799"/>
                  <a:pt x="622417" y="797621"/>
                  <a:pt x="431001" y="809964"/>
                </a:cubicBezTo>
                <a:cubicBezTo>
                  <a:pt x="239585" y="822307"/>
                  <a:pt x="88626" y="802710"/>
                  <a:pt x="0" y="809964"/>
                </a:cubicBezTo>
                <a:cubicBezTo>
                  <a:pt x="66969" y="757614"/>
                  <a:pt x="177794" y="687124"/>
                  <a:pt x="341172" y="603423"/>
                </a:cubicBezTo>
                <a:cubicBezTo>
                  <a:pt x="504550" y="519722"/>
                  <a:pt x="595734" y="443885"/>
                  <a:pt x="668965" y="404982"/>
                </a:cubicBezTo>
                <a:cubicBezTo>
                  <a:pt x="559198" y="353362"/>
                  <a:pt x="428863" y="265867"/>
                  <a:pt x="321103" y="194391"/>
                </a:cubicBezTo>
                <a:cubicBezTo>
                  <a:pt x="213343" y="122915"/>
                  <a:pt x="80477" y="47985"/>
                  <a:pt x="0" y="0"/>
                </a:cubicBezTo>
                <a:close/>
                <a:moveTo>
                  <a:pt x="1530967" y="45681"/>
                </a:moveTo>
                <a:cubicBezTo>
                  <a:pt x="1534435" y="82127"/>
                  <a:pt x="1536024" y="145977"/>
                  <a:pt x="1530967" y="182724"/>
                </a:cubicBezTo>
                <a:moveTo>
                  <a:pt x="3820753" y="182724"/>
                </a:moveTo>
                <a:cubicBezTo>
                  <a:pt x="3819181" y="134320"/>
                  <a:pt x="3820268" y="87798"/>
                  <a:pt x="3820753" y="45681"/>
                </a:cubicBezTo>
                <a:moveTo>
                  <a:pt x="862002" y="809964"/>
                </a:moveTo>
                <a:cubicBezTo>
                  <a:pt x="847679" y="603567"/>
                  <a:pt x="831994" y="464703"/>
                  <a:pt x="862002" y="137043"/>
                </a:cubicBezTo>
                <a:moveTo>
                  <a:pt x="4489718" y="137043"/>
                </a:moveTo>
                <a:cubicBezTo>
                  <a:pt x="4504066" y="427486"/>
                  <a:pt x="4463123" y="647914"/>
                  <a:pt x="4489718" y="809964"/>
                </a:cubicBezTo>
              </a:path>
            </a:pathLst>
          </a:custGeom>
          <a:blipFill>
            <a:blip r:embed="rId4">
              <a:duotone>
                <a:schemeClr val="accent2">
                  <a:shade val="45000"/>
                  <a:satMod val="135000"/>
                </a:schemeClr>
                <a:prstClr val="white"/>
              </a:duotone>
            </a:blip>
            <a:tile tx="0" ty="0" sx="100000" sy="100000" flip="none" algn="tl"/>
          </a:blipFill>
          <a:ln>
            <a:solidFill>
              <a:schemeClr val="tx1"/>
            </a:solidFill>
            <a:extLst>
              <a:ext uri="{C807C97D-BFC1-408E-A445-0C87EB9F89A2}">
                <ask:lineSketchStyleProps xmlns:ask="http://schemas.microsoft.com/office/drawing/2018/sketchyshapes" sd="1335950856">
                  <a:prstGeom prst="ribbon">
                    <a:avLst>
                      <a:gd name="adj1" fmla="val 18407"/>
                      <a:gd name="adj2" fmla="val 67786"/>
                    </a:avLst>
                  </a:prstGeom>
                  <ask:type>
                    <ask:lineSketchFreehand/>
                  </ask:type>
                </ask:lineSketchStyleProps>
              </a:ext>
            </a:extLst>
          </a:ln>
        </p:spPr>
        <p:txBody>
          <a:bodyPr wrap="square" anchor="ctr" anchorCtr="0">
            <a:noAutofit/>
          </a:bodyPr>
          <a:lstStyle/>
          <a:p>
            <a:pPr algn="ctr"/>
            <a:r>
              <a:rPr lang="en-US" sz="1400" i="1" dirty="0">
                <a:ln w="3175">
                  <a:noFill/>
                </a:ln>
                <a:solidFill>
                  <a:schemeClr val="bg2">
                    <a:lumMod val="50000"/>
                  </a:schemeClr>
                </a:solidFill>
                <a:effectLst/>
                <a:cs typeface="Dreaming Outloud Pro" panose="020B0604020202020204" pitchFamily="66" charset="0"/>
              </a:rPr>
              <a:t>Canada’s most decorated small illustrated literary humour magazine</a:t>
            </a:r>
            <a:endParaRPr lang="en-CA" sz="1400" i="1" dirty="0">
              <a:ln w="3175">
                <a:noFill/>
              </a:ln>
              <a:solidFill>
                <a:schemeClr val="bg2">
                  <a:lumMod val="50000"/>
                </a:schemeClr>
              </a:solidFill>
              <a:cs typeface="Dreaming Outloud Pro" panose="020B0604020202020204" pitchFamily="66" charset="0"/>
            </a:endParaRPr>
          </a:p>
        </p:txBody>
      </p:sp>
      <p:pic>
        <p:nvPicPr>
          <p:cNvPr id="8" name="Picture 7" descr="&quot;Endpapers&quot; (Alex Gorodskoy, 2013)">
            <a:extLst>
              <a:ext uri="{FF2B5EF4-FFF2-40B4-BE49-F238E27FC236}">
                <a16:creationId xmlns:a16="http://schemas.microsoft.com/office/drawing/2014/main" id="{D7B0A4F4-3145-44A9-2920-BEC76EEA77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03585"/>
            <a:ext cx="12192000" cy="9582912"/>
          </a:xfrm>
          <a:prstGeom prst="rect">
            <a:avLst/>
          </a:prstGeom>
        </p:spPr>
      </p:pic>
      <p:sp>
        <p:nvSpPr>
          <p:cNvPr id="9" name="Title 1">
            <a:extLst>
              <a:ext uri="{FF2B5EF4-FFF2-40B4-BE49-F238E27FC236}">
                <a16:creationId xmlns:a16="http://schemas.microsoft.com/office/drawing/2014/main" id="{6397CA3E-A665-EAF7-08A2-C06AFF01FD68}"/>
              </a:ext>
            </a:extLst>
          </p:cNvPr>
          <p:cNvSpPr txBox="1">
            <a:spLocks/>
          </p:cNvSpPr>
          <p:nvPr/>
        </p:nvSpPr>
        <p:spPr>
          <a:xfrm>
            <a:off x="10511671" y="4319409"/>
            <a:ext cx="2786115" cy="7494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200" cap="small" dirty="0">
                <a:solidFill>
                  <a:schemeClr val="bg1">
                    <a:lumMod val="75000"/>
                  </a:schemeClr>
                </a:solidFill>
                <a:latin typeface="+mn-lt"/>
              </a:rPr>
              <a:t>Alex </a:t>
            </a:r>
            <a:r>
              <a:rPr lang="en-US" sz="1200" cap="small" dirty="0" err="1">
                <a:solidFill>
                  <a:schemeClr val="bg1">
                    <a:lumMod val="75000"/>
                  </a:schemeClr>
                </a:solidFill>
                <a:latin typeface="+mn-lt"/>
              </a:rPr>
              <a:t>Gorodskoy</a:t>
            </a:r>
            <a:r>
              <a:rPr lang="en-US" sz="1200" cap="small" dirty="0">
                <a:solidFill>
                  <a:schemeClr val="bg1">
                    <a:lumMod val="75000"/>
                  </a:schemeClr>
                </a:solidFill>
                <a:latin typeface="+mn-lt"/>
              </a:rPr>
              <a:t> (2013)</a:t>
            </a:r>
            <a:endParaRPr lang="en-CA" sz="1200" cap="small" dirty="0">
              <a:solidFill>
                <a:schemeClr val="bg1">
                  <a:lumMod val="75000"/>
                </a:schemeClr>
              </a:solidFill>
              <a:latin typeface="+mn-lt"/>
            </a:endParaRPr>
          </a:p>
        </p:txBody>
      </p:sp>
    </p:spTree>
    <p:extLst>
      <p:ext uri="{BB962C8B-B14F-4D97-AF65-F5344CB8AC3E}">
        <p14:creationId xmlns:p14="http://schemas.microsoft.com/office/powerpoint/2010/main" val="4592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450" decel="100000" fill="hold"/>
                                        <p:tgtEl>
                                          <p:spTgt spid="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F4F7-B391-9D84-7AE0-C3CBC2775A48}"/>
              </a:ext>
            </a:extLst>
          </p:cNvPr>
          <p:cNvSpPr>
            <a:spLocks noGrp="1"/>
          </p:cNvSpPr>
          <p:nvPr>
            <p:ph type="title"/>
          </p:nvPr>
        </p:nvSpPr>
        <p:spPr/>
        <p:txBody>
          <a:bodyPr/>
          <a:lstStyle/>
          <a:p>
            <a:r>
              <a:rPr lang="en-CA" dirty="0"/>
              <a:t>Discussion</a:t>
            </a:r>
          </a:p>
        </p:txBody>
      </p:sp>
      <p:sp>
        <p:nvSpPr>
          <p:cNvPr id="4" name="Title 1">
            <a:extLst>
              <a:ext uri="{FF2B5EF4-FFF2-40B4-BE49-F238E27FC236}">
                <a16:creationId xmlns:a16="http://schemas.microsoft.com/office/drawing/2014/main" id="{5F62C7A5-B553-7D09-49B2-C07627C9D76D}"/>
              </a:ext>
            </a:extLst>
          </p:cNvPr>
          <p:cNvSpPr txBox="1">
            <a:spLocks/>
          </p:cNvSpPr>
          <p:nvPr/>
        </p:nvSpPr>
        <p:spPr>
          <a:xfrm>
            <a:off x="838200" y="1208777"/>
            <a:ext cx="10515600" cy="48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dirty="0"/>
              <a:t>Questions</a:t>
            </a:r>
          </a:p>
        </p:txBody>
      </p:sp>
      <p:sp>
        <p:nvSpPr>
          <p:cNvPr id="5" name="Title 1">
            <a:extLst>
              <a:ext uri="{FF2B5EF4-FFF2-40B4-BE49-F238E27FC236}">
                <a16:creationId xmlns:a16="http://schemas.microsoft.com/office/drawing/2014/main" id="{FEC5331E-28E8-52E2-C229-9A9C97DC7E8B}"/>
              </a:ext>
            </a:extLst>
          </p:cNvPr>
          <p:cNvSpPr txBox="1">
            <a:spLocks/>
          </p:cNvSpPr>
          <p:nvPr/>
        </p:nvSpPr>
        <p:spPr>
          <a:xfrm>
            <a:off x="2079551" y="2297940"/>
            <a:ext cx="10341934" cy="8305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en-CA" sz="1800" dirty="0"/>
          </a:p>
          <a:p>
            <a:r>
              <a:rPr lang="en-CA" sz="2000" dirty="0"/>
              <a:t>How comfortable are we with experimenting with Portal </a:t>
            </a:r>
          </a:p>
          <a:p>
            <a:r>
              <a:rPr lang="en-CA" sz="2000" dirty="0"/>
              <a:t>in terms of approach and features? </a:t>
            </a:r>
          </a:p>
          <a:p>
            <a:pPr marL="342900" indent="-342900">
              <a:buFont typeface="Arial" panose="020B0604020202020204" pitchFamily="34" charset="0"/>
              <a:buChar char="•"/>
            </a:pPr>
            <a:endParaRPr lang="en-CA" sz="1800" dirty="0">
              <a:latin typeface="+mn-lt"/>
            </a:endParaRPr>
          </a:p>
        </p:txBody>
      </p:sp>
      <p:sp>
        <p:nvSpPr>
          <p:cNvPr id="6" name="Title 1">
            <a:extLst>
              <a:ext uri="{FF2B5EF4-FFF2-40B4-BE49-F238E27FC236}">
                <a16:creationId xmlns:a16="http://schemas.microsoft.com/office/drawing/2014/main" id="{9135D1B2-387E-4FCF-B596-3C5198804145}"/>
              </a:ext>
            </a:extLst>
          </p:cNvPr>
          <p:cNvSpPr txBox="1">
            <a:spLocks/>
          </p:cNvSpPr>
          <p:nvPr/>
        </p:nvSpPr>
        <p:spPr>
          <a:xfrm>
            <a:off x="2079552" y="3729481"/>
            <a:ext cx="9843976" cy="1374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en-CA" sz="1800" dirty="0">
              <a:latin typeface="+mn-lt"/>
            </a:endParaRPr>
          </a:p>
          <a:p>
            <a:r>
              <a:rPr lang="en-CA" sz="2000" dirty="0"/>
              <a:t>Can you see any areas where Portal might be doing better than </a:t>
            </a:r>
            <a:r>
              <a:rPr lang="en-CA" sz="2000" dirty="0" err="1"/>
              <a:t>Feathertale</a:t>
            </a:r>
            <a:r>
              <a:rPr lang="en-CA" sz="2000" dirty="0"/>
              <a:t>? </a:t>
            </a:r>
          </a:p>
          <a:p>
            <a:pPr>
              <a:lnSpc>
                <a:spcPct val="100000"/>
              </a:lnSpc>
            </a:pPr>
            <a:r>
              <a:rPr lang="en-CA" sz="2000" dirty="0"/>
              <a:t>If not, what could we work on improving?</a:t>
            </a:r>
          </a:p>
          <a:p>
            <a:pPr>
              <a:lnSpc>
                <a:spcPct val="100000"/>
              </a:lnSpc>
            </a:pPr>
            <a:endParaRPr lang="en-CA" sz="2000" dirty="0"/>
          </a:p>
          <a:p>
            <a:pPr marL="342900" indent="-342900">
              <a:buFont typeface="Arial" panose="020B0604020202020204" pitchFamily="34" charset="0"/>
              <a:buChar char="•"/>
            </a:pPr>
            <a:endParaRPr lang="en-CA" sz="1800" dirty="0">
              <a:latin typeface="+mn-lt"/>
            </a:endParaRPr>
          </a:p>
        </p:txBody>
      </p:sp>
      <p:sp>
        <p:nvSpPr>
          <p:cNvPr id="8" name="Title 1">
            <a:extLst>
              <a:ext uri="{FF2B5EF4-FFF2-40B4-BE49-F238E27FC236}">
                <a16:creationId xmlns:a16="http://schemas.microsoft.com/office/drawing/2014/main" id="{5ECCF7B3-8763-B0FB-6E6B-BB6AEE23F5E7}"/>
              </a:ext>
            </a:extLst>
          </p:cNvPr>
          <p:cNvSpPr txBox="1">
            <a:spLocks/>
          </p:cNvSpPr>
          <p:nvPr/>
        </p:nvSpPr>
        <p:spPr>
          <a:xfrm>
            <a:off x="1440711" y="2377917"/>
            <a:ext cx="638839" cy="556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en-CA" sz="1800" dirty="0"/>
          </a:p>
          <a:p>
            <a:r>
              <a:rPr lang="en-CA" sz="2000" dirty="0"/>
              <a:t>#1</a:t>
            </a:r>
            <a:endParaRPr lang="en-CA" sz="1800" dirty="0">
              <a:latin typeface="+mn-lt"/>
            </a:endParaRPr>
          </a:p>
          <a:p>
            <a:pPr marL="342900" indent="-342900">
              <a:buFont typeface="Arial" panose="020B0604020202020204" pitchFamily="34" charset="0"/>
              <a:buChar char="•"/>
            </a:pPr>
            <a:endParaRPr lang="en-CA" sz="1800" dirty="0">
              <a:latin typeface="+mn-lt"/>
            </a:endParaRPr>
          </a:p>
        </p:txBody>
      </p:sp>
      <p:sp>
        <p:nvSpPr>
          <p:cNvPr id="9" name="Title 1">
            <a:extLst>
              <a:ext uri="{FF2B5EF4-FFF2-40B4-BE49-F238E27FC236}">
                <a16:creationId xmlns:a16="http://schemas.microsoft.com/office/drawing/2014/main" id="{0551BD77-3014-EED7-4C9C-B7C8F2582608}"/>
              </a:ext>
            </a:extLst>
          </p:cNvPr>
          <p:cNvSpPr txBox="1">
            <a:spLocks/>
          </p:cNvSpPr>
          <p:nvPr/>
        </p:nvSpPr>
        <p:spPr>
          <a:xfrm>
            <a:off x="1440711" y="3991459"/>
            <a:ext cx="638839" cy="556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en-CA" sz="1800" dirty="0"/>
          </a:p>
          <a:p>
            <a:r>
              <a:rPr lang="en-CA" sz="2000" dirty="0"/>
              <a:t>#2</a:t>
            </a:r>
            <a:endParaRPr lang="en-CA" sz="1800" dirty="0">
              <a:latin typeface="+mn-lt"/>
            </a:endParaRPr>
          </a:p>
          <a:p>
            <a:pPr marL="342900" indent="-342900">
              <a:buFont typeface="Arial" panose="020B0604020202020204" pitchFamily="34" charset="0"/>
              <a:buChar char="•"/>
            </a:pPr>
            <a:endParaRPr lang="en-CA" sz="1800" dirty="0">
              <a:latin typeface="+mn-lt"/>
            </a:endParaRPr>
          </a:p>
        </p:txBody>
      </p:sp>
      <p:sp>
        <p:nvSpPr>
          <p:cNvPr id="11" name="TextBox 10">
            <a:extLst>
              <a:ext uri="{FF2B5EF4-FFF2-40B4-BE49-F238E27FC236}">
                <a16:creationId xmlns:a16="http://schemas.microsoft.com/office/drawing/2014/main" id="{3FA3F9AE-C494-13F6-99CE-0ABB98DA4594}"/>
              </a:ext>
            </a:extLst>
          </p:cNvPr>
          <p:cNvSpPr txBox="1"/>
          <p:nvPr/>
        </p:nvSpPr>
        <p:spPr>
          <a:xfrm>
            <a:off x="2079550" y="3014038"/>
            <a:ext cx="7266468" cy="369332"/>
          </a:xfrm>
          <a:prstGeom prst="rect">
            <a:avLst/>
          </a:prstGeom>
          <a:noFill/>
        </p:spPr>
        <p:txBody>
          <a:bodyPr wrap="square">
            <a:spAutoFit/>
          </a:bodyPr>
          <a:lstStyle/>
          <a:p>
            <a:r>
              <a:rPr lang="en-CA" sz="1800" dirty="0">
                <a:latin typeface="+mn-lt"/>
              </a:rPr>
              <a:t>Are we in a position to experiment (i.e. is it necessary/affordable)?</a:t>
            </a:r>
          </a:p>
        </p:txBody>
      </p:sp>
      <p:sp>
        <p:nvSpPr>
          <p:cNvPr id="13" name="TextBox 12">
            <a:extLst>
              <a:ext uri="{FF2B5EF4-FFF2-40B4-BE49-F238E27FC236}">
                <a16:creationId xmlns:a16="http://schemas.microsoft.com/office/drawing/2014/main" id="{027C5DCF-60FB-078A-4D29-440E088A2D17}"/>
              </a:ext>
            </a:extLst>
          </p:cNvPr>
          <p:cNvSpPr txBox="1"/>
          <p:nvPr/>
        </p:nvSpPr>
        <p:spPr>
          <a:xfrm>
            <a:off x="2079550" y="4587569"/>
            <a:ext cx="6209414" cy="646331"/>
          </a:xfrm>
          <a:prstGeom prst="rect">
            <a:avLst/>
          </a:prstGeom>
          <a:noFill/>
        </p:spPr>
        <p:txBody>
          <a:bodyPr wrap="square">
            <a:spAutoFit/>
          </a:bodyPr>
          <a:lstStyle/>
          <a:p>
            <a:pPr>
              <a:lnSpc>
                <a:spcPct val="100000"/>
              </a:lnSpc>
            </a:pPr>
            <a:r>
              <a:rPr lang="en-CA" sz="1800" dirty="0">
                <a:latin typeface="+mn-lt"/>
              </a:rPr>
              <a:t>How is our consistency? Our ease of access? Creativity and style?</a:t>
            </a:r>
          </a:p>
        </p:txBody>
      </p:sp>
    </p:spTree>
    <p:extLst>
      <p:ext uri="{BB962C8B-B14F-4D97-AF65-F5344CB8AC3E}">
        <p14:creationId xmlns:p14="http://schemas.microsoft.com/office/powerpoint/2010/main" val="3245403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1250"/>
                                        <p:tgtEl>
                                          <p:spTgt spid="5">
                                            <p:txEl>
                                              <p:pRg st="1" end="1"/>
                                            </p:txEl>
                                          </p:spTgt>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left)">
                                      <p:cBhvr>
                                        <p:cTn id="18" dur="1250"/>
                                        <p:tgtEl>
                                          <p:spTgt spid="5">
                                            <p:txEl>
                                              <p:pRg st="2" end="2"/>
                                            </p:txEl>
                                          </p:spTgt>
                                        </p:tgtEl>
                                      </p:cBhvr>
                                    </p:animEffect>
                                  </p:childTnLst>
                                </p:cTn>
                              </p:par>
                            </p:childTnLst>
                          </p:cTn>
                        </p:par>
                        <p:par>
                          <p:cTn id="19" fill="hold">
                            <p:stCondLst>
                              <p:cond delay="3000"/>
                            </p:stCondLst>
                            <p:childTnLst>
                              <p:par>
                                <p:cTn id="20" presetID="10" presetClass="entr" presetSubtype="0" fill="hold" grpId="0" nodeType="after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 calcmode="lin" valueType="num">
                                      <p:cBhvr>
                                        <p:cTn id="29" dur="500" fill="hold"/>
                                        <p:tgtEl>
                                          <p:spTgt spid="9"/>
                                        </p:tgtEl>
                                        <p:attrNameLst>
                                          <p:attrName>style.rotation</p:attrName>
                                        </p:attrNameLst>
                                      </p:cBhvr>
                                      <p:tavLst>
                                        <p:tav tm="0">
                                          <p:val>
                                            <p:fltVal val="90"/>
                                          </p:val>
                                        </p:tav>
                                        <p:tav tm="100000">
                                          <p:val>
                                            <p:fltVal val="0"/>
                                          </p:val>
                                        </p:tav>
                                      </p:tavLst>
                                    </p:anim>
                                    <p:animEffect transition="in" filter="fade">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left)">
                                      <p:cBhvr>
                                        <p:cTn id="34" dur="1250"/>
                                        <p:tgtEl>
                                          <p:spTgt spid="6">
                                            <p:txEl>
                                              <p:pRg st="1" end="1"/>
                                            </p:txEl>
                                          </p:spTgt>
                                        </p:tgtEl>
                                      </p:cBhvr>
                                    </p:animEffect>
                                  </p:childTnLst>
                                </p:cTn>
                              </p:par>
                            </p:childTnLst>
                          </p:cTn>
                        </p:par>
                        <p:par>
                          <p:cTn id="35" fill="hold">
                            <p:stCondLst>
                              <p:cond delay="1750"/>
                            </p:stCondLst>
                            <p:childTnLst>
                              <p:par>
                                <p:cTn id="36" presetID="22" presetClass="entr" presetSubtype="8" fill="hold" grpId="0" nodeType="after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wipe(left)">
                                      <p:cBhvr>
                                        <p:cTn id="38" dur="1250"/>
                                        <p:tgtEl>
                                          <p:spTgt spid="6">
                                            <p:txEl>
                                              <p:pRg st="2" end="2"/>
                                            </p:txEl>
                                          </p:spTgt>
                                        </p:tgtEl>
                                      </p:cBhvr>
                                    </p:animEffect>
                                  </p:childTnLst>
                                </p:cTn>
                              </p:par>
                            </p:childTnLst>
                          </p:cTn>
                        </p:par>
                        <p:par>
                          <p:cTn id="39" fill="hold">
                            <p:stCondLst>
                              <p:cond delay="3000"/>
                            </p:stCondLst>
                            <p:childTnLst>
                              <p:par>
                                <p:cTn id="40" presetID="10" presetClass="entr" presetSubtype="0" fill="hold" grpId="0" nodeType="after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8" grpId="0"/>
      <p:bldP spid="9"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9C59AA-903C-29CB-5F9E-88E84323025E}"/>
              </a:ext>
            </a:extLst>
          </p:cNvPr>
          <p:cNvSpPr txBox="1">
            <a:spLocks/>
          </p:cNvSpPr>
          <p:nvPr/>
        </p:nvSpPr>
        <p:spPr>
          <a:xfrm>
            <a:off x="838198" y="1954495"/>
            <a:ext cx="3283424" cy="48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800" dirty="0"/>
              <a:t>Big Names Published</a:t>
            </a:r>
          </a:p>
        </p:txBody>
      </p:sp>
      <p:sp>
        <p:nvSpPr>
          <p:cNvPr id="12" name="Title 1">
            <a:extLst>
              <a:ext uri="{FF2B5EF4-FFF2-40B4-BE49-F238E27FC236}">
                <a16:creationId xmlns:a16="http://schemas.microsoft.com/office/drawing/2014/main" id="{B1DAAFBA-94C6-BA57-8048-D8338EFFCE29}"/>
              </a:ext>
            </a:extLst>
          </p:cNvPr>
          <p:cNvSpPr txBox="1">
            <a:spLocks/>
          </p:cNvSpPr>
          <p:nvPr/>
        </p:nvSpPr>
        <p:spPr>
          <a:xfrm>
            <a:off x="840232" y="364548"/>
            <a:ext cx="5105400" cy="1325563"/>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Overview</a:t>
            </a:r>
          </a:p>
        </p:txBody>
      </p:sp>
      <p:grpSp>
        <p:nvGrpSpPr>
          <p:cNvPr id="24" name="Group 23">
            <a:extLst>
              <a:ext uri="{FF2B5EF4-FFF2-40B4-BE49-F238E27FC236}">
                <a16:creationId xmlns:a16="http://schemas.microsoft.com/office/drawing/2014/main" id="{319F27FF-B583-EB0B-9540-90A45852F2A1}"/>
              </a:ext>
            </a:extLst>
          </p:cNvPr>
          <p:cNvGrpSpPr/>
          <p:nvPr/>
        </p:nvGrpSpPr>
        <p:grpSpPr>
          <a:xfrm>
            <a:off x="7729870" y="0"/>
            <a:ext cx="4460091" cy="6858000"/>
            <a:chOff x="7729870" y="0"/>
            <a:chExt cx="4460091" cy="6858000"/>
          </a:xfrm>
        </p:grpSpPr>
        <p:sp>
          <p:nvSpPr>
            <p:cNvPr id="3" name="Rectangle 2">
              <a:extLst>
                <a:ext uri="{FF2B5EF4-FFF2-40B4-BE49-F238E27FC236}">
                  <a16:creationId xmlns:a16="http://schemas.microsoft.com/office/drawing/2014/main" id="{587B61AC-7A6E-78FF-A46E-3BD18023C76A}"/>
                </a:ext>
              </a:extLst>
            </p:cNvPr>
            <p:cNvSpPr/>
            <p:nvPr/>
          </p:nvSpPr>
          <p:spPr>
            <a:xfrm>
              <a:off x="7729870" y="0"/>
              <a:ext cx="4460091" cy="6858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B6DFB727-5648-4812-8906-AFE8715D7A26}"/>
                </a:ext>
              </a:extLst>
            </p:cNvPr>
            <p:cNvSpPr txBox="1">
              <a:spLocks/>
            </p:cNvSpPr>
            <p:nvPr/>
          </p:nvSpPr>
          <p:spPr>
            <a:xfrm>
              <a:off x="8053116" y="1283441"/>
              <a:ext cx="3813597" cy="4393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600"/>
                </a:lnSpc>
                <a:spcBef>
                  <a:spcPts val="0"/>
                </a:spcBef>
              </a:pPr>
              <a:r>
                <a:rPr lang="en-US" sz="2000" dirty="0">
                  <a:solidFill>
                    <a:schemeClr val="bg1"/>
                  </a:solidFill>
                  <a:effectLst/>
                  <a:latin typeface="+mn-lt"/>
                </a:rPr>
                <a:t>Feathertale’s mandate is to be an innovative voice for a new generation of Canadian creators, and a forum and incubator for artistic genius. We strive to be at the fore of Canadian literary humour, showcasing the work of writers and artists for domestic and international audiences. Each issue tries to inspire its readers and contributors, challenging their view of what a magazine can be</a:t>
              </a:r>
              <a:r>
                <a:rPr lang="en-US" sz="2000" dirty="0">
                  <a:solidFill>
                    <a:schemeClr val="bg1"/>
                  </a:solidFill>
                  <a:latin typeface="+mn-lt"/>
                </a:rPr>
                <a:t>.</a:t>
              </a:r>
              <a:endParaRPr lang="en-CA" sz="2000" dirty="0">
                <a:solidFill>
                  <a:schemeClr val="bg1"/>
                </a:solidFill>
                <a:latin typeface="+mn-lt"/>
              </a:endParaRPr>
            </a:p>
          </p:txBody>
        </p:sp>
        <p:sp>
          <p:nvSpPr>
            <p:cNvPr id="7" name="Title 1">
              <a:extLst>
                <a:ext uri="{FF2B5EF4-FFF2-40B4-BE49-F238E27FC236}">
                  <a16:creationId xmlns:a16="http://schemas.microsoft.com/office/drawing/2014/main" id="{2A374508-0EC1-C6D3-642E-A3BCE04B3D48}"/>
                </a:ext>
              </a:extLst>
            </p:cNvPr>
            <p:cNvSpPr txBox="1">
              <a:spLocks/>
            </p:cNvSpPr>
            <p:nvPr/>
          </p:nvSpPr>
          <p:spPr>
            <a:xfrm>
              <a:off x="7866688" y="888297"/>
              <a:ext cx="736979" cy="780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dirty="0">
                  <a:solidFill>
                    <a:schemeClr val="bg1"/>
                  </a:solidFill>
                  <a:latin typeface="+mn-lt"/>
                </a:rPr>
                <a:t>“</a:t>
              </a:r>
            </a:p>
          </p:txBody>
        </p:sp>
        <p:sp>
          <p:nvSpPr>
            <p:cNvPr id="16" name="Title 1">
              <a:extLst>
                <a:ext uri="{FF2B5EF4-FFF2-40B4-BE49-F238E27FC236}">
                  <a16:creationId xmlns:a16="http://schemas.microsoft.com/office/drawing/2014/main" id="{04688FF8-CE89-05BB-A787-DD9F4E9606C0}"/>
                </a:ext>
              </a:extLst>
            </p:cNvPr>
            <p:cNvSpPr txBox="1">
              <a:spLocks/>
            </p:cNvSpPr>
            <p:nvPr/>
          </p:nvSpPr>
          <p:spPr>
            <a:xfrm flipV="1">
              <a:off x="11207212" y="5286234"/>
              <a:ext cx="736979" cy="7807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6600" dirty="0">
                  <a:solidFill>
                    <a:schemeClr val="bg1"/>
                  </a:solidFill>
                  <a:latin typeface="+mn-lt"/>
                </a:rPr>
                <a:t>“</a:t>
              </a:r>
            </a:p>
          </p:txBody>
        </p:sp>
      </p:grpSp>
      <p:sp>
        <p:nvSpPr>
          <p:cNvPr id="6" name="Title 1">
            <a:extLst>
              <a:ext uri="{FF2B5EF4-FFF2-40B4-BE49-F238E27FC236}">
                <a16:creationId xmlns:a16="http://schemas.microsoft.com/office/drawing/2014/main" id="{F4E877AE-C1CB-DBCD-7D12-DF2A400CB3D2}"/>
              </a:ext>
            </a:extLst>
          </p:cNvPr>
          <p:cNvSpPr txBox="1">
            <a:spLocks/>
          </p:cNvSpPr>
          <p:nvPr/>
        </p:nvSpPr>
        <p:spPr>
          <a:xfrm>
            <a:off x="838199" y="2107424"/>
            <a:ext cx="10515600"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dirty="0">
                <a:latin typeface="+mn-lt"/>
              </a:rPr>
              <a:t>Margaret Atwood (Art, #2)</a:t>
            </a:r>
          </a:p>
          <a:p>
            <a:r>
              <a:rPr lang="en-CA" sz="1600" dirty="0">
                <a:latin typeface="+mn-lt"/>
              </a:rPr>
              <a:t>Robert </a:t>
            </a:r>
            <a:r>
              <a:rPr lang="en-CA" sz="1600" dirty="0" err="1">
                <a:latin typeface="+mn-lt"/>
              </a:rPr>
              <a:t>Munsch</a:t>
            </a:r>
            <a:r>
              <a:rPr lang="en-CA" sz="1600" dirty="0">
                <a:latin typeface="+mn-lt"/>
              </a:rPr>
              <a:t> (Poetry, #1)</a:t>
            </a:r>
          </a:p>
        </p:txBody>
      </p:sp>
      <p:sp>
        <p:nvSpPr>
          <p:cNvPr id="15" name="Title 1">
            <a:extLst>
              <a:ext uri="{FF2B5EF4-FFF2-40B4-BE49-F238E27FC236}">
                <a16:creationId xmlns:a16="http://schemas.microsoft.com/office/drawing/2014/main" id="{B4809BB3-7C8E-848F-5D0A-E71065CE6D06}"/>
              </a:ext>
            </a:extLst>
          </p:cNvPr>
          <p:cNvSpPr txBox="1">
            <a:spLocks/>
          </p:cNvSpPr>
          <p:nvPr/>
        </p:nvSpPr>
        <p:spPr>
          <a:xfrm>
            <a:off x="838200" y="1208777"/>
            <a:ext cx="10515600" cy="48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dirty="0"/>
              <a:t>Goals &amp; Accomplishments</a:t>
            </a:r>
          </a:p>
        </p:txBody>
      </p:sp>
      <p:sp>
        <p:nvSpPr>
          <p:cNvPr id="17" name="Title 1">
            <a:extLst>
              <a:ext uri="{FF2B5EF4-FFF2-40B4-BE49-F238E27FC236}">
                <a16:creationId xmlns:a16="http://schemas.microsoft.com/office/drawing/2014/main" id="{F4088B6D-103B-3D8D-A862-CB8F63408ABC}"/>
              </a:ext>
            </a:extLst>
          </p:cNvPr>
          <p:cNvSpPr txBox="1">
            <a:spLocks/>
          </p:cNvSpPr>
          <p:nvPr/>
        </p:nvSpPr>
        <p:spPr>
          <a:xfrm>
            <a:off x="805940" y="3216528"/>
            <a:ext cx="3283424" cy="48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800" dirty="0"/>
              <a:t>National Magazine Awards</a:t>
            </a:r>
          </a:p>
        </p:txBody>
      </p:sp>
      <p:sp>
        <p:nvSpPr>
          <p:cNvPr id="19" name="TextBox 18">
            <a:extLst>
              <a:ext uri="{FF2B5EF4-FFF2-40B4-BE49-F238E27FC236}">
                <a16:creationId xmlns:a16="http://schemas.microsoft.com/office/drawing/2014/main" id="{6FA106E8-8325-F79A-359D-93E27C393AC5}"/>
              </a:ext>
            </a:extLst>
          </p:cNvPr>
          <p:cNvSpPr txBox="1"/>
          <p:nvPr/>
        </p:nvSpPr>
        <p:spPr>
          <a:xfrm>
            <a:off x="805940" y="3885500"/>
            <a:ext cx="6097772" cy="1077218"/>
          </a:xfrm>
          <a:prstGeom prst="rect">
            <a:avLst/>
          </a:prstGeom>
          <a:noFill/>
        </p:spPr>
        <p:txBody>
          <a:bodyPr wrap="square">
            <a:spAutoFit/>
          </a:bodyPr>
          <a:lstStyle/>
          <a:p>
            <a:r>
              <a:rPr lang="en-US" sz="1600" dirty="0">
                <a:solidFill>
                  <a:srgbClr val="333333"/>
                </a:solidFill>
              </a:rPr>
              <a:t>2020 Art Direction (#25)</a:t>
            </a:r>
          </a:p>
          <a:p>
            <a:r>
              <a:rPr lang="en-US" sz="1600" dirty="0">
                <a:solidFill>
                  <a:srgbClr val="333333"/>
                </a:solidFill>
              </a:rPr>
              <a:t>2015 Humour (#15)</a:t>
            </a:r>
          </a:p>
          <a:p>
            <a:r>
              <a:rPr lang="en-US" sz="1600" dirty="0"/>
              <a:t>2012 </a:t>
            </a:r>
            <a:r>
              <a:rPr lang="en-US" sz="1600" b="0" i="0" dirty="0">
                <a:solidFill>
                  <a:srgbClr val="333333"/>
                </a:solidFill>
                <a:effectLst/>
              </a:rPr>
              <a:t>Best Single Issue (#9)</a:t>
            </a:r>
            <a:endParaRPr lang="en-US" sz="1600" dirty="0">
              <a:solidFill>
                <a:srgbClr val="333333"/>
              </a:solidFill>
            </a:endParaRPr>
          </a:p>
          <a:p>
            <a:r>
              <a:rPr lang="en-US" sz="1600" dirty="0">
                <a:solidFill>
                  <a:srgbClr val="333333"/>
                </a:solidFill>
              </a:rPr>
              <a:t>2010 Best Covers (#6)</a:t>
            </a:r>
            <a:endParaRPr lang="en-CA" sz="1600" dirty="0"/>
          </a:p>
        </p:txBody>
      </p:sp>
      <p:pic>
        <p:nvPicPr>
          <p:cNvPr id="1026" name="Picture 2">
            <a:extLst>
              <a:ext uri="{FF2B5EF4-FFF2-40B4-BE49-F238E27FC236}">
                <a16:creationId xmlns:a16="http://schemas.microsoft.com/office/drawing/2014/main" id="{00CDCA3D-5998-437A-974E-3BA12EE976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64" t="5312" r="6169" b="9594"/>
          <a:stretch/>
        </p:blipFill>
        <p:spPr bwMode="auto">
          <a:xfrm>
            <a:off x="4121622" y="2083075"/>
            <a:ext cx="3206985" cy="397220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D2FD437-F2B7-1995-1DE3-C40228C090EB}"/>
              </a:ext>
            </a:extLst>
          </p:cNvPr>
          <p:cNvSpPr txBox="1"/>
          <p:nvPr/>
        </p:nvSpPr>
        <p:spPr>
          <a:xfrm>
            <a:off x="984788" y="5224279"/>
            <a:ext cx="2925728" cy="830997"/>
          </a:xfrm>
          <a:prstGeom prst="rect">
            <a:avLst/>
          </a:prstGeom>
          <a:noFill/>
        </p:spPr>
        <p:txBody>
          <a:bodyPr wrap="square">
            <a:spAutoFit/>
          </a:bodyPr>
          <a:lstStyle/>
          <a:p>
            <a:r>
              <a:rPr lang="en-US" sz="1600" dirty="0"/>
              <a:t>Best Editorial Package,  </a:t>
            </a:r>
            <a:r>
              <a:rPr lang="en-US" sz="1600" dirty="0" err="1"/>
              <a:t>Words&amp;Pictures</a:t>
            </a:r>
            <a:r>
              <a:rPr lang="en-US" sz="1600" dirty="0"/>
              <a:t>, Illustration, Personal Journalism</a:t>
            </a:r>
            <a:endParaRPr lang="en-CA" sz="1600" dirty="0"/>
          </a:p>
        </p:txBody>
      </p:sp>
      <p:sp>
        <p:nvSpPr>
          <p:cNvPr id="21" name="TextBox 20">
            <a:extLst>
              <a:ext uri="{FF2B5EF4-FFF2-40B4-BE49-F238E27FC236}">
                <a16:creationId xmlns:a16="http://schemas.microsoft.com/office/drawing/2014/main" id="{C1EAC8CE-A893-3A39-D380-76FBA6040A9C}"/>
              </a:ext>
            </a:extLst>
          </p:cNvPr>
          <p:cNvSpPr txBox="1"/>
          <p:nvPr/>
        </p:nvSpPr>
        <p:spPr>
          <a:xfrm>
            <a:off x="714046" y="5470500"/>
            <a:ext cx="383232" cy="338554"/>
          </a:xfrm>
          <a:prstGeom prst="rect">
            <a:avLst/>
          </a:prstGeom>
          <a:noFill/>
        </p:spPr>
        <p:txBody>
          <a:bodyPr wrap="square">
            <a:spAutoFit/>
          </a:bodyPr>
          <a:lstStyle/>
          <a:p>
            <a:r>
              <a:rPr lang="en-US" sz="1600" dirty="0"/>
              <a:t>+</a:t>
            </a:r>
            <a:endParaRPr lang="en-CA" sz="1600" dirty="0"/>
          </a:p>
        </p:txBody>
      </p:sp>
      <p:sp>
        <p:nvSpPr>
          <p:cNvPr id="2" name="TextBox 1">
            <a:extLst>
              <a:ext uri="{FF2B5EF4-FFF2-40B4-BE49-F238E27FC236}">
                <a16:creationId xmlns:a16="http://schemas.microsoft.com/office/drawing/2014/main" id="{2F9BE866-58D7-FED2-1C1E-830F1F55C0CC}"/>
              </a:ext>
            </a:extLst>
          </p:cNvPr>
          <p:cNvSpPr txBox="1"/>
          <p:nvPr/>
        </p:nvSpPr>
        <p:spPr>
          <a:xfrm>
            <a:off x="805940" y="3545510"/>
            <a:ext cx="6097772" cy="584775"/>
          </a:xfrm>
          <a:prstGeom prst="rect">
            <a:avLst/>
          </a:prstGeom>
          <a:noFill/>
        </p:spPr>
        <p:txBody>
          <a:bodyPr wrap="square">
            <a:spAutoFit/>
          </a:bodyPr>
          <a:lstStyle/>
          <a:p>
            <a:r>
              <a:rPr lang="en-US" sz="1600" u="sng" dirty="0"/>
              <a:t>Gold</a:t>
            </a:r>
            <a:br>
              <a:rPr lang="en-US" sz="1600" dirty="0"/>
            </a:br>
            <a:endParaRPr lang="en-CA" sz="1600" dirty="0"/>
          </a:p>
        </p:txBody>
      </p:sp>
    </p:spTree>
    <p:extLst>
      <p:ext uri="{BB962C8B-B14F-4D97-AF65-F5344CB8AC3E}">
        <p14:creationId xmlns:p14="http://schemas.microsoft.com/office/powerpoint/2010/main" val="3863936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900" decel="100000" fill="hold"/>
                                        <p:tgtEl>
                                          <p:spTgt spid="1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left)">
                                      <p:cBhvr>
                                        <p:cTn id="37" dur="500"/>
                                        <p:tgtEl>
                                          <p:spTgt spid="19">
                                            <p:txEl>
                                              <p:pRg st="0" end="0"/>
                                            </p:tx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9">
                                            <p:txEl>
                                              <p:pRg st="1" end="1"/>
                                            </p:txEl>
                                          </p:spTgt>
                                        </p:tgtEl>
                                        <p:attrNameLst>
                                          <p:attrName>style.visibility</p:attrName>
                                        </p:attrNameLst>
                                      </p:cBhvr>
                                      <p:to>
                                        <p:strVal val="visible"/>
                                      </p:to>
                                    </p:set>
                                    <p:animEffect transition="in" filter="wipe(left)">
                                      <p:cBhvr>
                                        <p:cTn id="41" dur="500"/>
                                        <p:tgtEl>
                                          <p:spTgt spid="19">
                                            <p:txEl>
                                              <p:pRg st="1" end="1"/>
                                            </p:txEl>
                                          </p:spTgt>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animEffect transition="in" filter="wipe(left)">
                                      <p:cBhvr>
                                        <p:cTn id="45" dur="500"/>
                                        <p:tgtEl>
                                          <p:spTgt spid="19">
                                            <p:txEl>
                                              <p:pRg st="2" end="2"/>
                                            </p:txEl>
                                          </p:spTgt>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9">
                                            <p:txEl>
                                              <p:pRg st="3" end="3"/>
                                            </p:txEl>
                                          </p:spTgt>
                                        </p:tgtEl>
                                        <p:attrNameLst>
                                          <p:attrName>style.visibility</p:attrName>
                                        </p:attrNameLst>
                                      </p:cBhvr>
                                      <p:to>
                                        <p:strVal val="visible"/>
                                      </p:to>
                                    </p:set>
                                    <p:animEffect transition="in" filter="wipe(left)">
                                      <p:cBhvr>
                                        <p:cTn id="49" dur="500"/>
                                        <p:tgtEl>
                                          <p:spTgt spid="19">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1026"/>
                                        </p:tgtEl>
                                        <p:attrNameLst>
                                          <p:attrName>style.visibility</p:attrName>
                                        </p:attrNameLst>
                                      </p:cBhvr>
                                      <p:to>
                                        <p:strVal val="visible"/>
                                      </p:to>
                                    </p:set>
                                    <p:anim calcmode="lin" valueType="num">
                                      <p:cBhvr>
                                        <p:cTn id="54" dur="500" fill="hold"/>
                                        <p:tgtEl>
                                          <p:spTgt spid="1026"/>
                                        </p:tgtEl>
                                        <p:attrNameLst>
                                          <p:attrName>ppt_w</p:attrName>
                                        </p:attrNameLst>
                                      </p:cBhvr>
                                      <p:tavLst>
                                        <p:tav tm="0">
                                          <p:val>
                                            <p:fltVal val="0"/>
                                          </p:val>
                                        </p:tav>
                                        <p:tav tm="100000">
                                          <p:val>
                                            <p:strVal val="#ppt_w"/>
                                          </p:val>
                                        </p:tav>
                                      </p:tavLst>
                                    </p:anim>
                                    <p:anim calcmode="lin" valueType="num">
                                      <p:cBhvr>
                                        <p:cTn id="55" dur="500" fill="hold"/>
                                        <p:tgtEl>
                                          <p:spTgt spid="1026"/>
                                        </p:tgtEl>
                                        <p:attrNameLst>
                                          <p:attrName>ppt_h</p:attrName>
                                        </p:attrNameLst>
                                      </p:cBhvr>
                                      <p:tavLst>
                                        <p:tav tm="0">
                                          <p:val>
                                            <p:fltVal val="0"/>
                                          </p:val>
                                        </p:tav>
                                        <p:tav tm="100000">
                                          <p:val>
                                            <p:strVal val="#ppt_h"/>
                                          </p:val>
                                        </p:tav>
                                      </p:tavLst>
                                    </p:anim>
                                    <p:anim calcmode="lin" valueType="num">
                                      <p:cBhvr>
                                        <p:cTn id="56" dur="500" fill="hold"/>
                                        <p:tgtEl>
                                          <p:spTgt spid="1026"/>
                                        </p:tgtEl>
                                        <p:attrNameLst>
                                          <p:attrName>style.rotation</p:attrName>
                                        </p:attrNameLst>
                                      </p:cBhvr>
                                      <p:tavLst>
                                        <p:tav tm="0">
                                          <p:val>
                                            <p:fltVal val="360"/>
                                          </p:val>
                                        </p:tav>
                                        <p:tav tm="100000">
                                          <p:val>
                                            <p:fltVal val="0"/>
                                          </p:val>
                                        </p:tav>
                                      </p:tavLst>
                                    </p:anim>
                                    <p:animEffect transition="in" filter="fade">
                                      <p:cBhvr>
                                        <p:cTn id="57" dur="500"/>
                                        <p:tgtEl>
                                          <p:spTgt spid="1026"/>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 calcmode="lin" valueType="num">
                                      <p:cBhvr>
                                        <p:cTn id="64" dur="500" fill="hold"/>
                                        <p:tgtEl>
                                          <p:spTgt spid="20"/>
                                        </p:tgtEl>
                                        <p:attrNameLst>
                                          <p:attrName>style.rotation</p:attrName>
                                        </p:attrNameLst>
                                      </p:cBhvr>
                                      <p:tavLst>
                                        <p:tav tm="0">
                                          <p:val>
                                            <p:fltVal val="360"/>
                                          </p:val>
                                        </p:tav>
                                        <p:tav tm="100000">
                                          <p:val>
                                            <p:fltVal val="0"/>
                                          </p:val>
                                        </p:tav>
                                      </p:tavLst>
                                    </p:anim>
                                    <p:animEffect transition="in" filter="fade">
                                      <p:cBhvr>
                                        <p:cTn id="65" dur="500"/>
                                        <p:tgtEl>
                                          <p:spTgt spid="20"/>
                                        </p:tgtEl>
                                      </p:cBhvr>
                                    </p:animEffect>
                                  </p:childTnLst>
                                </p:cTn>
                              </p:par>
                              <p:par>
                                <p:cTn id="66" presetID="49" presetClass="entr" presetSubtype="0" decel="10000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 calcmode="lin" valueType="num">
                                      <p:cBhvr>
                                        <p:cTn id="70" dur="500" fill="hold"/>
                                        <p:tgtEl>
                                          <p:spTgt spid="21"/>
                                        </p:tgtEl>
                                        <p:attrNameLst>
                                          <p:attrName>style.rotation</p:attrName>
                                        </p:attrNameLst>
                                      </p:cBhvr>
                                      <p:tavLst>
                                        <p:tav tm="0">
                                          <p:val>
                                            <p:fltVal val="360"/>
                                          </p:val>
                                        </p:tav>
                                        <p:tav tm="100000">
                                          <p:val>
                                            <p:fltVal val="0"/>
                                          </p:val>
                                        </p:tav>
                                      </p:tavLst>
                                    </p:anim>
                                    <p:animEffect transition="in" filter="fade">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ppt_x"/>
                                          </p:val>
                                        </p:tav>
                                        <p:tav tm="100000">
                                          <p:val>
                                            <p:strVal val="#ppt_x"/>
                                          </p:val>
                                        </p:tav>
                                      </p:tavLst>
                                    </p:anim>
                                    <p:anim calcmode="lin" valueType="num">
                                      <p:cBhvr additive="base">
                                        <p:cTn id="7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17" grpId="0"/>
      <p:bldP spid="19" grpId="0" uiExpand="1" build="p"/>
      <p:bldP spid="20" grpId="0"/>
      <p:bldP spid="21" grpId="0"/>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9FE9C-4FE1-7328-D1AA-B01649C5CB7B}"/>
              </a:ext>
            </a:extLst>
          </p:cNvPr>
          <p:cNvSpPr>
            <a:spLocks noGrp="1"/>
          </p:cNvSpPr>
          <p:nvPr>
            <p:ph type="title"/>
          </p:nvPr>
        </p:nvSpPr>
        <p:spPr/>
        <p:txBody>
          <a:bodyPr/>
          <a:lstStyle/>
          <a:p>
            <a:r>
              <a:rPr lang="en-US" dirty="0"/>
              <a:t>Location</a:t>
            </a:r>
            <a:endParaRPr lang="en-CA" dirty="0"/>
          </a:p>
        </p:txBody>
      </p:sp>
      <p:sp>
        <p:nvSpPr>
          <p:cNvPr id="4" name="Title 1">
            <a:extLst>
              <a:ext uri="{FF2B5EF4-FFF2-40B4-BE49-F238E27FC236}">
                <a16:creationId xmlns:a16="http://schemas.microsoft.com/office/drawing/2014/main" id="{886746B5-435D-03CB-0BB6-7BF850E03CF7}"/>
              </a:ext>
            </a:extLst>
          </p:cNvPr>
          <p:cNvSpPr txBox="1">
            <a:spLocks/>
          </p:cNvSpPr>
          <p:nvPr/>
        </p:nvSpPr>
        <p:spPr>
          <a:xfrm>
            <a:off x="520996" y="1792025"/>
            <a:ext cx="10515600"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CA" sz="1800" dirty="0">
                <a:latin typeface="+mn-lt"/>
              </a:rPr>
              <a:t>Based in Ontario</a:t>
            </a:r>
          </a:p>
          <a:p>
            <a:pPr marL="342900" indent="-342900">
              <a:buFont typeface="Arial" panose="020B0604020202020204" pitchFamily="34" charset="0"/>
              <a:buChar char="•"/>
            </a:pPr>
            <a:r>
              <a:rPr lang="en-CA" sz="1800" dirty="0">
                <a:latin typeface="+mn-lt"/>
              </a:rPr>
              <a:t>Founded in 2004 by Brett </a:t>
            </a:r>
            <a:r>
              <a:rPr lang="en-CA" sz="1800" dirty="0" err="1">
                <a:latin typeface="+mn-lt"/>
              </a:rPr>
              <a:t>Popplewell</a:t>
            </a:r>
            <a:endParaRPr lang="en-CA" sz="1800" dirty="0">
              <a:latin typeface="+mn-lt"/>
            </a:endParaRPr>
          </a:p>
          <a:p>
            <a:pPr marL="342900" indent="-342900">
              <a:buFont typeface="Arial" panose="020B0604020202020204" pitchFamily="34" charset="0"/>
              <a:buChar char="•"/>
            </a:pPr>
            <a:r>
              <a:rPr lang="en-CA" sz="1800" dirty="0">
                <a:latin typeface="+mn-lt"/>
              </a:rPr>
              <a:t>Distributed in Canada and the US</a:t>
            </a:r>
          </a:p>
        </p:txBody>
      </p:sp>
      <p:sp>
        <p:nvSpPr>
          <p:cNvPr id="7" name="TextBox 6">
            <a:extLst>
              <a:ext uri="{FF2B5EF4-FFF2-40B4-BE49-F238E27FC236}">
                <a16:creationId xmlns:a16="http://schemas.microsoft.com/office/drawing/2014/main" id="{AB4FB39C-D7EA-8582-019B-444341508B04}"/>
              </a:ext>
            </a:extLst>
          </p:cNvPr>
          <p:cNvSpPr txBox="1"/>
          <p:nvPr/>
        </p:nvSpPr>
        <p:spPr>
          <a:xfrm>
            <a:off x="809008" y="3651253"/>
            <a:ext cx="3104778" cy="2275623"/>
          </a:xfrm>
          <a:prstGeom prst="rect">
            <a:avLst/>
          </a:prstGeom>
          <a:noFill/>
        </p:spPr>
        <p:txBody>
          <a:bodyPr wrap="square">
            <a:spAutoFit/>
          </a:bodyPr>
          <a:lstStyle/>
          <a:p>
            <a:pPr>
              <a:lnSpc>
                <a:spcPct val="260000"/>
              </a:lnSpc>
            </a:pPr>
            <a:r>
              <a:rPr lang="en-CA" dirty="0"/>
              <a:t>	/feathertalereview</a:t>
            </a:r>
          </a:p>
          <a:p>
            <a:pPr>
              <a:lnSpc>
                <a:spcPct val="280000"/>
              </a:lnSpc>
            </a:pPr>
            <a:r>
              <a:rPr lang="en-CA" dirty="0"/>
              <a:t>	@feathertale</a:t>
            </a:r>
          </a:p>
          <a:p>
            <a:pPr>
              <a:lnSpc>
                <a:spcPct val="280000"/>
              </a:lnSpc>
            </a:pPr>
            <a:r>
              <a:rPr lang="en-CA" dirty="0"/>
              <a:t>	@feathertalereview</a:t>
            </a:r>
          </a:p>
        </p:txBody>
      </p:sp>
      <p:sp>
        <p:nvSpPr>
          <p:cNvPr id="9" name="TextBox 8">
            <a:extLst>
              <a:ext uri="{FF2B5EF4-FFF2-40B4-BE49-F238E27FC236}">
                <a16:creationId xmlns:a16="http://schemas.microsoft.com/office/drawing/2014/main" id="{4E92A558-BF86-4032-AFC7-5FB9F79DA781}"/>
              </a:ext>
            </a:extLst>
          </p:cNvPr>
          <p:cNvSpPr txBox="1"/>
          <p:nvPr/>
        </p:nvSpPr>
        <p:spPr>
          <a:xfrm>
            <a:off x="7805181" y="4646215"/>
            <a:ext cx="2954079" cy="923330"/>
          </a:xfrm>
          <a:prstGeom prst="rect">
            <a:avLst/>
          </a:prstGeom>
          <a:noFill/>
        </p:spPr>
        <p:txBody>
          <a:bodyPr wrap="square">
            <a:spAutoFit/>
          </a:bodyPr>
          <a:lstStyle/>
          <a:p>
            <a:pPr algn="ctr"/>
            <a:r>
              <a:rPr lang="it-IT" b="0" i="0" dirty="0">
                <a:solidFill>
                  <a:srgbClr val="333333"/>
                </a:solidFill>
                <a:effectLst/>
              </a:rPr>
              <a:t>Feathertale</a:t>
            </a:r>
            <a:endParaRPr lang="it-IT" dirty="0">
              <a:solidFill>
                <a:srgbClr val="333333"/>
              </a:solidFill>
            </a:endParaRPr>
          </a:p>
          <a:p>
            <a:pPr algn="ctr"/>
            <a:r>
              <a:rPr lang="it-IT" b="0" i="0" dirty="0">
                <a:solidFill>
                  <a:srgbClr val="333333"/>
                </a:solidFill>
                <a:effectLst/>
              </a:rPr>
              <a:t>PO Box 291</a:t>
            </a:r>
            <a:endParaRPr lang="it-IT" dirty="0">
              <a:solidFill>
                <a:srgbClr val="333333"/>
              </a:solidFill>
            </a:endParaRPr>
          </a:p>
          <a:p>
            <a:pPr algn="ctr"/>
            <a:r>
              <a:rPr lang="it-IT" b="0" i="0" dirty="0">
                <a:solidFill>
                  <a:srgbClr val="333333"/>
                </a:solidFill>
                <a:effectLst/>
              </a:rPr>
              <a:t>Ottawa, ON K4M 1A3</a:t>
            </a:r>
            <a:endParaRPr lang="en-CA" dirty="0"/>
          </a:p>
        </p:txBody>
      </p:sp>
      <p:pic>
        <p:nvPicPr>
          <p:cNvPr id="11" name="Picture 10">
            <a:extLst>
              <a:ext uri="{FF2B5EF4-FFF2-40B4-BE49-F238E27FC236}">
                <a16:creationId xmlns:a16="http://schemas.microsoft.com/office/drawing/2014/main" id="{99F1CDB5-49D3-6BB3-D565-CE4A5C92D0C7}"/>
              </a:ext>
            </a:extLst>
          </p:cNvPr>
          <p:cNvPicPr>
            <a:picLocks noChangeAspect="1"/>
          </p:cNvPicPr>
          <p:nvPr/>
        </p:nvPicPr>
        <p:blipFill rotWithShape="1">
          <a:blip r:embed="rId2">
            <a:extLst>
              <a:ext uri="{28A0092B-C50C-407E-A947-70E740481C1C}">
                <a14:useLocalDpi xmlns:a14="http://schemas.microsoft.com/office/drawing/2010/main" val="0"/>
              </a:ext>
            </a:extLst>
          </a:blip>
          <a:srcRect l="25377" t="30232" r="25148" b="11164"/>
          <a:stretch/>
        </p:blipFill>
        <p:spPr>
          <a:xfrm>
            <a:off x="6843779" y="1027906"/>
            <a:ext cx="4671282" cy="3496523"/>
          </a:xfrm>
          <a:prstGeom prst="rect">
            <a:avLst/>
          </a:prstGeom>
        </p:spPr>
      </p:pic>
      <p:cxnSp>
        <p:nvCxnSpPr>
          <p:cNvPr id="13" name="Straight Connector 12">
            <a:extLst>
              <a:ext uri="{FF2B5EF4-FFF2-40B4-BE49-F238E27FC236}">
                <a16:creationId xmlns:a16="http://schemas.microsoft.com/office/drawing/2014/main" id="{C436EF01-13D5-41DF-20DA-0D8F9B538631}"/>
              </a:ext>
            </a:extLst>
          </p:cNvPr>
          <p:cNvCxnSpPr/>
          <p:nvPr/>
        </p:nvCxnSpPr>
        <p:spPr>
          <a:xfrm>
            <a:off x="6273210" y="455474"/>
            <a:ext cx="0" cy="5724000"/>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F851D1EF-0101-DE26-12AD-F3602EB3B9DD}"/>
              </a:ext>
            </a:extLst>
          </p:cNvPr>
          <p:cNvSpPr txBox="1"/>
          <p:nvPr/>
        </p:nvSpPr>
        <p:spPr>
          <a:xfrm>
            <a:off x="4522988" y="4624629"/>
            <a:ext cx="1763670" cy="646331"/>
          </a:xfrm>
          <a:prstGeom prst="rect">
            <a:avLst/>
          </a:prstGeom>
          <a:noFill/>
        </p:spPr>
        <p:txBody>
          <a:bodyPr wrap="square">
            <a:spAutoFit/>
          </a:bodyPr>
          <a:lstStyle/>
          <a:p>
            <a:pPr algn="ctr"/>
            <a:r>
              <a:rPr lang="it-IT" b="0" i="0" dirty="0">
                <a:solidFill>
                  <a:srgbClr val="333333"/>
                </a:solidFill>
                <a:effectLst/>
              </a:rPr>
              <a:t>500-800 </a:t>
            </a:r>
          </a:p>
          <a:p>
            <a:pPr algn="ctr"/>
            <a:r>
              <a:rPr lang="it-IT" b="0" i="0" dirty="0">
                <a:solidFill>
                  <a:srgbClr val="333333"/>
                </a:solidFill>
                <a:effectLst/>
              </a:rPr>
              <a:t>followers</a:t>
            </a:r>
            <a:endParaRPr lang="en-CA" dirty="0"/>
          </a:p>
        </p:txBody>
      </p:sp>
      <p:sp>
        <p:nvSpPr>
          <p:cNvPr id="17" name="TextBox 16">
            <a:extLst>
              <a:ext uri="{FF2B5EF4-FFF2-40B4-BE49-F238E27FC236}">
                <a16:creationId xmlns:a16="http://schemas.microsoft.com/office/drawing/2014/main" id="{66BE59EB-54FA-58E9-7C01-18C09306D4B9}"/>
              </a:ext>
            </a:extLst>
          </p:cNvPr>
          <p:cNvSpPr txBox="1"/>
          <p:nvPr/>
        </p:nvSpPr>
        <p:spPr>
          <a:xfrm>
            <a:off x="838200" y="1514858"/>
            <a:ext cx="2954079" cy="400110"/>
          </a:xfrm>
          <a:prstGeom prst="rect">
            <a:avLst/>
          </a:prstGeom>
          <a:noFill/>
        </p:spPr>
        <p:txBody>
          <a:bodyPr wrap="square">
            <a:spAutoFit/>
          </a:bodyPr>
          <a:lstStyle/>
          <a:p>
            <a:r>
              <a:rPr lang="it-IT" sz="2000" b="0" i="0" dirty="0">
                <a:effectLst/>
                <a:latin typeface="+mj-lt"/>
              </a:rPr>
              <a:t>Physical</a:t>
            </a:r>
            <a:endParaRPr lang="en-CA" dirty="0">
              <a:latin typeface="+mj-lt"/>
            </a:endParaRPr>
          </a:p>
        </p:txBody>
      </p:sp>
      <p:sp>
        <p:nvSpPr>
          <p:cNvPr id="19" name="TextBox 18">
            <a:extLst>
              <a:ext uri="{FF2B5EF4-FFF2-40B4-BE49-F238E27FC236}">
                <a16:creationId xmlns:a16="http://schemas.microsoft.com/office/drawing/2014/main" id="{DA2189A1-C04E-EA14-490F-5239C879E93D}"/>
              </a:ext>
            </a:extLst>
          </p:cNvPr>
          <p:cNvSpPr txBox="1"/>
          <p:nvPr/>
        </p:nvSpPr>
        <p:spPr>
          <a:xfrm>
            <a:off x="838199" y="2885979"/>
            <a:ext cx="2954079" cy="400110"/>
          </a:xfrm>
          <a:prstGeom prst="rect">
            <a:avLst/>
          </a:prstGeom>
          <a:noFill/>
        </p:spPr>
        <p:txBody>
          <a:bodyPr wrap="square">
            <a:spAutoFit/>
          </a:bodyPr>
          <a:lstStyle/>
          <a:p>
            <a:r>
              <a:rPr lang="it-IT" sz="2000" b="0" i="0" dirty="0">
                <a:solidFill>
                  <a:srgbClr val="333333"/>
                </a:solidFill>
                <a:effectLst/>
                <a:latin typeface="+mj-lt"/>
              </a:rPr>
              <a:t>Online</a:t>
            </a:r>
            <a:endParaRPr lang="en-CA" sz="2000" dirty="0">
              <a:latin typeface="+mj-lt"/>
            </a:endParaRPr>
          </a:p>
        </p:txBody>
      </p:sp>
      <p:sp>
        <p:nvSpPr>
          <p:cNvPr id="21" name="TextBox 20">
            <a:extLst>
              <a:ext uri="{FF2B5EF4-FFF2-40B4-BE49-F238E27FC236}">
                <a16:creationId xmlns:a16="http://schemas.microsoft.com/office/drawing/2014/main" id="{B98D3464-B66C-09B9-3D09-88578E5C7A07}"/>
              </a:ext>
            </a:extLst>
          </p:cNvPr>
          <p:cNvSpPr txBox="1"/>
          <p:nvPr/>
        </p:nvSpPr>
        <p:spPr>
          <a:xfrm>
            <a:off x="885161" y="3264354"/>
            <a:ext cx="4893635" cy="369332"/>
          </a:xfrm>
          <a:prstGeom prst="rect">
            <a:avLst/>
          </a:prstGeom>
          <a:noFill/>
        </p:spPr>
        <p:txBody>
          <a:bodyPr wrap="square">
            <a:spAutoFit/>
          </a:bodyPr>
          <a:lstStyle/>
          <a:p>
            <a:r>
              <a:rPr lang="en-CA" dirty="0"/>
              <a:t>Website: feathertale.com</a:t>
            </a:r>
          </a:p>
        </p:txBody>
      </p:sp>
      <p:grpSp>
        <p:nvGrpSpPr>
          <p:cNvPr id="26" name="Group 25">
            <a:extLst>
              <a:ext uri="{FF2B5EF4-FFF2-40B4-BE49-F238E27FC236}">
                <a16:creationId xmlns:a16="http://schemas.microsoft.com/office/drawing/2014/main" id="{7EB3FA6B-DCE4-E710-AD97-1F5F71B4346C}"/>
              </a:ext>
            </a:extLst>
          </p:cNvPr>
          <p:cNvGrpSpPr>
            <a:grpSpLocks noChangeAspect="1"/>
          </p:cNvGrpSpPr>
          <p:nvPr/>
        </p:nvGrpSpPr>
        <p:grpSpPr>
          <a:xfrm>
            <a:off x="520996" y="3976676"/>
            <a:ext cx="576000" cy="576000"/>
            <a:chOff x="2791377" y="1411966"/>
            <a:chExt cx="1116000" cy="1116000"/>
          </a:xfrm>
        </p:grpSpPr>
        <p:sp>
          <p:nvSpPr>
            <p:cNvPr id="23" name="Oval 22">
              <a:extLst>
                <a:ext uri="{FF2B5EF4-FFF2-40B4-BE49-F238E27FC236}">
                  <a16:creationId xmlns:a16="http://schemas.microsoft.com/office/drawing/2014/main" id="{D54CE05B-0E76-E966-5D92-F2E8CC041C40}"/>
                </a:ext>
              </a:extLst>
            </p:cNvPr>
            <p:cNvSpPr/>
            <p:nvPr/>
          </p:nvSpPr>
          <p:spPr>
            <a:xfrm>
              <a:off x="2791377" y="1411966"/>
              <a:ext cx="1116000" cy="1116000"/>
            </a:xfrm>
            <a:prstGeom prst="ellipse">
              <a:avLst/>
            </a:prstGeom>
            <a:solidFill>
              <a:srgbClr val="C2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5" name="Picture 24" descr="A picture containing text, sign, close&#10;&#10;Description automatically generated">
              <a:extLst>
                <a:ext uri="{FF2B5EF4-FFF2-40B4-BE49-F238E27FC236}">
                  <a16:creationId xmlns:a16="http://schemas.microsoft.com/office/drawing/2014/main" id="{A8BE7DAD-F538-02A2-D8DE-7D715BE1785B}"/>
                </a:ext>
              </a:extLst>
            </p:cNvPr>
            <p:cNvPicPr>
              <a:picLocks/>
            </p:cNvPicPr>
            <p:nvPr/>
          </p:nvPicPr>
          <p:blipFill>
            <a:blip r:embed="rId3">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0"/>
                      </a14:imgEffect>
                      <a14:imgEffect>
                        <a14:brightnessContrast bright="98000"/>
                      </a14:imgEffect>
                    </a14:imgLayer>
                  </a14:imgProps>
                </a:ext>
                <a:ext uri="{28A0092B-C50C-407E-A947-70E740481C1C}">
                  <a14:useLocalDpi xmlns:a14="http://schemas.microsoft.com/office/drawing/2010/main" val="0"/>
                </a:ext>
              </a:extLst>
            </a:blip>
            <a:stretch>
              <a:fillRect/>
            </a:stretch>
          </p:blipFill>
          <p:spPr>
            <a:xfrm>
              <a:off x="2971377" y="1591966"/>
              <a:ext cx="756000" cy="756000"/>
            </a:xfrm>
            <a:prstGeom prst="rect">
              <a:avLst/>
            </a:prstGeom>
          </p:spPr>
        </p:pic>
      </p:grpSp>
      <p:grpSp>
        <p:nvGrpSpPr>
          <p:cNvPr id="31" name="Group 30">
            <a:extLst>
              <a:ext uri="{FF2B5EF4-FFF2-40B4-BE49-F238E27FC236}">
                <a16:creationId xmlns:a16="http://schemas.microsoft.com/office/drawing/2014/main" id="{3F473FF2-1D43-7549-F23F-940413639825}"/>
              </a:ext>
            </a:extLst>
          </p:cNvPr>
          <p:cNvGrpSpPr>
            <a:grpSpLocks noChangeAspect="1"/>
          </p:cNvGrpSpPr>
          <p:nvPr/>
        </p:nvGrpSpPr>
        <p:grpSpPr>
          <a:xfrm>
            <a:off x="513034" y="4686871"/>
            <a:ext cx="576000" cy="576000"/>
            <a:chOff x="2933500" y="3681940"/>
            <a:chExt cx="1116000" cy="1116000"/>
          </a:xfrm>
        </p:grpSpPr>
        <p:sp>
          <p:nvSpPr>
            <p:cNvPr id="28" name="Oval 27">
              <a:extLst>
                <a:ext uri="{FF2B5EF4-FFF2-40B4-BE49-F238E27FC236}">
                  <a16:creationId xmlns:a16="http://schemas.microsoft.com/office/drawing/2014/main" id="{4B30305C-89E3-90C8-1E1E-3BC7FAE22816}"/>
                </a:ext>
              </a:extLst>
            </p:cNvPr>
            <p:cNvSpPr/>
            <p:nvPr/>
          </p:nvSpPr>
          <p:spPr>
            <a:xfrm>
              <a:off x="2933500" y="3681940"/>
              <a:ext cx="1116000" cy="1116000"/>
            </a:xfrm>
            <a:prstGeom prst="ellipse">
              <a:avLst/>
            </a:prstGeom>
            <a:solidFill>
              <a:srgbClr val="C2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descr="A picture containing ax, vector graphics, silhouette&#10;&#10;Description automatically generated">
              <a:extLst>
                <a:ext uri="{FF2B5EF4-FFF2-40B4-BE49-F238E27FC236}">
                  <a16:creationId xmlns:a16="http://schemas.microsoft.com/office/drawing/2014/main" id="{A377EF45-91C3-D397-4148-AA401D66AC53}"/>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131500" y="3879940"/>
              <a:ext cx="720000" cy="720000"/>
            </a:xfrm>
            <a:prstGeom prst="rect">
              <a:avLst/>
            </a:prstGeom>
          </p:spPr>
        </p:pic>
      </p:grpSp>
      <p:grpSp>
        <p:nvGrpSpPr>
          <p:cNvPr id="32" name="Group 31">
            <a:extLst>
              <a:ext uri="{FF2B5EF4-FFF2-40B4-BE49-F238E27FC236}">
                <a16:creationId xmlns:a16="http://schemas.microsoft.com/office/drawing/2014/main" id="{003EE8C9-E1F4-1C2C-573F-8C337823D267}"/>
              </a:ext>
            </a:extLst>
          </p:cNvPr>
          <p:cNvGrpSpPr>
            <a:grpSpLocks noChangeAspect="1"/>
          </p:cNvGrpSpPr>
          <p:nvPr/>
        </p:nvGrpSpPr>
        <p:grpSpPr>
          <a:xfrm>
            <a:off x="513034" y="5391415"/>
            <a:ext cx="576000" cy="576000"/>
            <a:chOff x="4313926" y="3698259"/>
            <a:chExt cx="1116000" cy="1116000"/>
          </a:xfrm>
        </p:grpSpPr>
        <p:sp>
          <p:nvSpPr>
            <p:cNvPr id="30" name="Oval 29">
              <a:extLst>
                <a:ext uri="{FF2B5EF4-FFF2-40B4-BE49-F238E27FC236}">
                  <a16:creationId xmlns:a16="http://schemas.microsoft.com/office/drawing/2014/main" id="{10F85806-F4A1-2ECF-6203-8F260016572E}"/>
                </a:ext>
              </a:extLst>
            </p:cNvPr>
            <p:cNvSpPr/>
            <p:nvPr/>
          </p:nvSpPr>
          <p:spPr>
            <a:xfrm>
              <a:off x="4313926" y="3698259"/>
              <a:ext cx="1116000" cy="1116000"/>
            </a:xfrm>
            <a:prstGeom prst="ellipse">
              <a:avLst/>
            </a:prstGeom>
            <a:solidFill>
              <a:srgbClr val="C2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19" descr="Icon&#10;&#10;Description automatically generated">
              <a:extLst>
                <a:ext uri="{FF2B5EF4-FFF2-40B4-BE49-F238E27FC236}">
                  <a16:creationId xmlns:a16="http://schemas.microsoft.com/office/drawing/2014/main" id="{4708E0CF-AFD1-C4CD-F588-145B00BE1501}"/>
                </a:ext>
              </a:extLst>
            </p:cNvPr>
            <p:cNvPicPr>
              <a:picLocks noChangeAspect="1"/>
            </p:cNvPicPr>
            <p:nvPr/>
          </p:nvPicPr>
          <p:blipFill>
            <a:blip r:embed="rId8">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493926" y="3876673"/>
              <a:ext cx="756000" cy="756000"/>
            </a:xfrm>
            <a:prstGeom prst="rect">
              <a:avLst/>
            </a:prstGeom>
          </p:spPr>
        </p:pic>
      </p:grpSp>
      <p:sp>
        <p:nvSpPr>
          <p:cNvPr id="35" name="Right Brace 34">
            <a:extLst>
              <a:ext uri="{FF2B5EF4-FFF2-40B4-BE49-F238E27FC236}">
                <a16:creationId xmlns:a16="http://schemas.microsoft.com/office/drawing/2014/main" id="{D142AE4A-EF9C-614F-FBCF-C623FAAAECB1}"/>
              </a:ext>
            </a:extLst>
          </p:cNvPr>
          <p:cNvSpPr/>
          <p:nvPr/>
        </p:nvSpPr>
        <p:spPr>
          <a:xfrm>
            <a:off x="4077067" y="3976676"/>
            <a:ext cx="677620" cy="1897018"/>
          </a:xfrm>
          <a:prstGeom prst="rightBrace">
            <a:avLst>
              <a:gd name="adj1" fmla="val 33236"/>
              <a:gd name="adj2" fmla="val 50000"/>
            </a:avLst>
          </a:prstGeom>
          <a:noFill/>
          <a:ln w="57150">
            <a:solidFill>
              <a:schemeClr val="accent3"/>
            </a:solidFill>
            <a:extLst>
              <a:ext uri="{C807C97D-BFC1-408E-A445-0C87EB9F89A2}">
                <ask:lineSketchStyleProps xmlns:ask="http://schemas.microsoft.com/office/drawing/2018/sketchyshapes" sd="1193743736">
                  <a:custGeom>
                    <a:avLst/>
                    <a:gdLst>
                      <a:gd name="connsiteX0" fmla="*/ 0 w 677620"/>
                      <a:gd name="connsiteY0" fmla="*/ 0 h 1689776"/>
                      <a:gd name="connsiteX1" fmla="*/ 338810 w 677620"/>
                      <a:gd name="connsiteY1" fmla="*/ 225214 h 1689776"/>
                      <a:gd name="connsiteX2" fmla="*/ 338810 w 677620"/>
                      <a:gd name="connsiteY2" fmla="*/ 619674 h 1689776"/>
                      <a:gd name="connsiteX3" fmla="*/ 677620 w 677620"/>
                      <a:gd name="connsiteY3" fmla="*/ 844888 h 1689776"/>
                      <a:gd name="connsiteX4" fmla="*/ 338810 w 677620"/>
                      <a:gd name="connsiteY4" fmla="*/ 1070102 h 1689776"/>
                      <a:gd name="connsiteX5" fmla="*/ 338810 w 677620"/>
                      <a:gd name="connsiteY5" fmla="*/ 1464562 h 1689776"/>
                      <a:gd name="connsiteX6" fmla="*/ 0 w 677620"/>
                      <a:gd name="connsiteY6" fmla="*/ 1689776 h 1689776"/>
                      <a:gd name="connsiteX7" fmla="*/ 0 w 677620"/>
                      <a:gd name="connsiteY7" fmla="*/ 1143415 h 1689776"/>
                      <a:gd name="connsiteX8" fmla="*/ 0 w 677620"/>
                      <a:gd name="connsiteY8" fmla="*/ 613952 h 1689776"/>
                      <a:gd name="connsiteX9" fmla="*/ 0 w 677620"/>
                      <a:gd name="connsiteY9" fmla="*/ 0 h 1689776"/>
                      <a:gd name="connsiteX0" fmla="*/ 0 w 677620"/>
                      <a:gd name="connsiteY0" fmla="*/ 0 h 1689776"/>
                      <a:gd name="connsiteX1" fmla="*/ 338810 w 677620"/>
                      <a:gd name="connsiteY1" fmla="*/ 225214 h 1689776"/>
                      <a:gd name="connsiteX2" fmla="*/ 338810 w 677620"/>
                      <a:gd name="connsiteY2" fmla="*/ 619674 h 1689776"/>
                      <a:gd name="connsiteX3" fmla="*/ 677620 w 677620"/>
                      <a:gd name="connsiteY3" fmla="*/ 844888 h 1689776"/>
                      <a:gd name="connsiteX4" fmla="*/ 338810 w 677620"/>
                      <a:gd name="connsiteY4" fmla="*/ 1070102 h 1689776"/>
                      <a:gd name="connsiteX5" fmla="*/ 338810 w 677620"/>
                      <a:gd name="connsiteY5" fmla="*/ 1464562 h 1689776"/>
                      <a:gd name="connsiteX6" fmla="*/ 0 w 677620"/>
                      <a:gd name="connsiteY6" fmla="*/ 1689776 h 168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620" h="1689776" stroke="0" extrusionOk="0">
                        <a:moveTo>
                          <a:pt x="0" y="0"/>
                        </a:moveTo>
                        <a:cubicBezTo>
                          <a:pt x="188747" y="-21437"/>
                          <a:pt x="328559" y="116683"/>
                          <a:pt x="338810" y="225214"/>
                        </a:cubicBezTo>
                        <a:cubicBezTo>
                          <a:pt x="375639" y="383481"/>
                          <a:pt x="328140" y="505426"/>
                          <a:pt x="338810" y="619674"/>
                        </a:cubicBezTo>
                        <a:cubicBezTo>
                          <a:pt x="350590" y="780642"/>
                          <a:pt x="512012" y="869845"/>
                          <a:pt x="677620" y="844888"/>
                        </a:cubicBezTo>
                        <a:cubicBezTo>
                          <a:pt x="481417" y="854811"/>
                          <a:pt x="321155" y="965607"/>
                          <a:pt x="338810" y="1070102"/>
                        </a:cubicBezTo>
                        <a:cubicBezTo>
                          <a:pt x="376680" y="1230213"/>
                          <a:pt x="332910" y="1321204"/>
                          <a:pt x="338810" y="1464562"/>
                        </a:cubicBezTo>
                        <a:cubicBezTo>
                          <a:pt x="300083" y="1558715"/>
                          <a:pt x="134568" y="1685068"/>
                          <a:pt x="0" y="1689776"/>
                        </a:cubicBezTo>
                        <a:cubicBezTo>
                          <a:pt x="-28219" y="1427786"/>
                          <a:pt x="18414" y="1346904"/>
                          <a:pt x="0" y="1143415"/>
                        </a:cubicBezTo>
                        <a:cubicBezTo>
                          <a:pt x="-18414" y="939926"/>
                          <a:pt x="3048" y="775741"/>
                          <a:pt x="0" y="613952"/>
                        </a:cubicBezTo>
                        <a:cubicBezTo>
                          <a:pt x="-3048" y="452163"/>
                          <a:pt x="52643" y="150427"/>
                          <a:pt x="0" y="0"/>
                        </a:cubicBezTo>
                        <a:close/>
                      </a:path>
                      <a:path w="677620" h="1689776" fill="none" extrusionOk="0">
                        <a:moveTo>
                          <a:pt x="0" y="0"/>
                        </a:moveTo>
                        <a:cubicBezTo>
                          <a:pt x="186013" y="35843"/>
                          <a:pt x="365353" y="126142"/>
                          <a:pt x="338810" y="225214"/>
                        </a:cubicBezTo>
                        <a:cubicBezTo>
                          <a:pt x="343258" y="420167"/>
                          <a:pt x="293796" y="505215"/>
                          <a:pt x="338810" y="619674"/>
                        </a:cubicBezTo>
                        <a:cubicBezTo>
                          <a:pt x="373459" y="763911"/>
                          <a:pt x="485349" y="832322"/>
                          <a:pt x="677620" y="844888"/>
                        </a:cubicBezTo>
                        <a:cubicBezTo>
                          <a:pt x="499304" y="876463"/>
                          <a:pt x="313349" y="926139"/>
                          <a:pt x="338810" y="1070102"/>
                        </a:cubicBezTo>
                        <a:cubicBezTo>
                          <a:pt x="342469" y="1175748"/>
                          <a:pt x="314310" y="1344304"/>
                          <a:pt x="338810" y="1464562"/>
                        </a:cubicBezTo>
                        <a:cubicBezTo>
                          <a:pt x="321416" y="1569073"/>
                          <a:pt x="235872" y="1697388"/>
                          <a:pt x="0" y="1689776"/>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590483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ppt_w</p:attrName>
                                        </p:attrNameLst>
                                      </p:cBhvr>
                                      <p:tavLst>
                                        <p:tav tm="0" fmla="#ppt_w*sin(2.5*pi*$)">
                                          <p:val>
                                            <p:fltVal val="0"/>
                                          </p:val>
                                        </p:tav>
                                        <p:tav tm="100000">
                                          <p:val>
                                            <p:fltVal val="1"/>
                                          </p:val>
                                        </p:tav>
                                      </p:tavLst>
                                    </p:anim>
                                    <p:anim calcmode="lin" valueType="num">
                                      <p:cBhvr>
                                        <p:cTn id="31" dur="500" fill="hold"/>
                                        <p:tgtEl>
                                          <p:spTgt spid="26"/>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anim calcmode="lin" valueType="num">
                                      <p:cBhvr>
                                        <p:cTn id="35" dur="500" fill="hold"/>
                                        <p:tgtEl>
                                          <p:spTgt spid="31"/>
                                        </p:tgtEl>
                                        <p:attrNameLst>
                                          <p:attrName>ppt_w</p:attrName>
                                        </p:attrNameLst>
                                      </p:cBhvr>
                                      <p:tavLst>
                                        <p:tav tm="0" fmla="#ppt_w*sin(2.5*pi*$)">
                                          <p:val>
                                            <p:fltVal val="0"/>
                                          </p:val>
                                        </p:tav>
                                        <p:tav tm="100000">
                                          <p:val>
                                            <p:fltVal val="1"/>
                                          </p:val>
                                        </p:tav>
                                      </p:tavLst>
                                    </p:anim>
                                    <p:anim calcmode="lin" valueType="num">
                                      <p:cBhvr>
                                        <p:cTn id="36" dur="500" fill="hold"/>
                                        <p:tgtEl>
                                          <p:spTgt spid="31"/>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anim calcmode="lin" valueType="num">
                                      <p:cBhvr>
                                        <p:cTn id="40" dur="500" fill="hold"/>
                                        <p:tgtEl>
                                          <p:spTgt spid="32"/>
                                        </p:tgtEl>
                                        <p:attrNameLst>
                                          <p:attrName>ppt_w</p:attrName>
                                        </p:attrNameLst>
                                      </p:cBhvr>
                                      <p:tavLst>
                                        <p:tav tm="0" fmla="#ppt_w*sin(2.5*pi*$)">
                                          <p:val>
                                            <p:fltVal val="0"/>
                                          </p:val>
                                        </p:tav>
                                        <p:tav tm="100000">
                                          <p:val>
                                            <p:fltVal val="1"/>
                                          </p:val>
                                        </p:tav>
                                      </p:tavLst>
                                    </p:anim>
                                    <p:anim calcmode="lin" valueType="num">
                                      <p:cBhvr>
                                        <p:cTn id="41" dur="5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250" fill="hold"/>
                                        <p:tgtEl>
                                          <p:spTgt spid="7"/>
                                        </p:tgtEl>
                                        <p:attrNameLst>
                                          <p:attrName>ppt_x</p:attrName>
                                        </p:attrNameLst>
                                      </p:cBhvr>
                                      <p:tavLst>
                                        <p:tav tm="0">
                                          <p:val>
                                            <p:strVal val="#ppt_x"/>
                                          </p:val>
                                        </p:tav>
                                        <p:tav tm="100000">
                                          <p:val>
                                            <p:strVal val="#ppt_x"/>
                                          </p:val>
                                        </p:tav>
                                      </p:tavLst>
                                    </p:anim>
                                    <p:anim calcmode="lin" valueType="num">
                                      <p:cBhvr additive="base">
                                        <p:cTn id="47" dur="25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25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250" fill="hold"/>
                                        <p:tgtEl>
                                          <p:spTgt spid="15"/>
                                        </p:tgtEl>
                                        <p:attrNameLst>
                                          <p:attrName>ppt_w</p:attrName>
                                        </p:attrNameLst>
                                      </p:cBhvr>
                                      <p:tavLst>
                                        <p:tav tm="0">
                                          <p:val>
                                            <p:fltVal val="0"/>
                                          </p:val>
                                        </p:tav>
                                        <p:tav tm="100000">
                                          <p:val>
                                            <p:strVal val="#ppt_w"/>
                                          </p:val>
                                        </p:tav>
                                      </p:tavLst>
                                    </p:anim>
                                    <p:anim calcmode="lin" valueType="num">
                                      <p:cBhvr>
                                        <p:cTn id="55" dur="250" fill="hold"/>
                                        <p:tgtEl>
                                          <p:spTgt spid="15"/>
                                        </p:tgtEl>
                                        <p:attrNameLst>
                                          <p:attrName>ppt_h</p:attrName>
                                        </p:attrNameLst>
                                      </p:cBhvr>
                                      <p:tavLst>
                                        <p:tav tm="0">
                                          <p:val>
                                            <p:fltVal val="0"/>
                                          </p:val>
                                        </p:tav>
                                        <p:tav tm="100000">
                                          <p:val>
                                            <p:strVal val="#ppt_h"/>
                                          </p:val>
                                        </p:tav>
                                      </p:tavLst>
                                    </p:anim>
                                    <p:animEffect transition="in" filter="fade">
                                      <p:cBhvr>
                                        <p:cTn id="56"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P spid="7" grpId="0"/>
      <p:bldP spid="9" grpId="0"/>
      <p:bldP spid="15" grpId="0"/>
      <p:bldP spid="17" grpId="0"/>
      <p:bldP spid="19" grpId="0"/>
      <p:bldP spid="21" grpId="0"/>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B80D-6F0A-C93F-0FFB-12DD220EF6D5}"/>
              </a:ext>
            </a:extLst>
          </p:cNvPr>
          <p:cNvSpPr>
            <a:spLocks noGrp="1"/>
          </p:cNvSpPr>
          <p:nvPr>
            <p:ph type="title"/>
          </p:nvPr>
        </p:nvSpPr>
        <p:spPr/>
        <p:txBody>
          <a:bodyPr/>
          <a:lstStyle/>
          <a:p>
            <a:r>
              <a:rPr lang="en-CA" dirty="0"/>
              <a:t>Masthead</a:t>
            </a:r>
          </a:p>
        </p:txBody>
      </p:sp>
      <p:grpSp>
        <p:nvGrpSpPr>
          <p:cNvPr id="20" name="Group 19">
            <a:extLst>
              <a:ext uri="{FF2B5EF4-FFF2-40B4-BE49-F238E27FC236}">
                <a16:creationId xmlns:a16="http://schemas.microsoft.com/office/drawing/2014/main" id="{C6C47997-73A3-E7E0-9B07-C73E87634455}"/>
              </a:ext>
            </a:extLst>
          </p:cNvPr>
          <p:cNvGrpSpPr>
            <a:grpSpLocks noChangeAspect="1"/>
          </p:cNvGrpSpPr>
          <p:nvPr/>
        </p:nvGrpSpPr>
        <p:grpSpPr>
          <a:xfrm>
            <a:off x="5646000" y="2334971"/>
            <a:ext cx="900000" cy="900000"/>
            <a:chOff x="1909469" y="1803058"/>
            <a:chExt cx="1440000" cy="1440000"/>
          </a:xfrm>
        </p:grpSpPr>
        <p:sp>
          <p:nvSpPr>
            <p:cNvPr id="13" name="Oval 12">
              <a:extLst>
                <a:ext uri="{FF2B5EF4-FFF2-40B4-BE49-F238E27FC236}">
                  <a16:creationId xmlns:a16="http://schemas.microsoft.com/office/drawing/2014/main" id="{CDA13419-ECC6-90B2-B757-F7C3F5064269}"/>
                </a:ext>
              </a:extLst>
            </p:cNvPr>
            <p:cNvSpPr/>
            <p:nvPr/>
          </p:nvSpPr>
          <p:spPr>
            <a:xfrm>
              <a:off x="1909469" y="1803058"/>
              <a:ext cx="1440000" cy="144000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Graphic 7" descr="Easel outline">
              <a:extLst>
                <a:ext uri="{FF2B5EF4-FFF2-40B4-BE49-F238E27FC236}">
                  <a16:creationId xmlns:a16="http://schemas.microsoft.com/office/drawing/2014/main" id="{1E333C8C-7296-1C5A-6B6E-12FDF55C88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2269" y="2065858"/>
              <a:ext cx="914400" cy="914400"/>
            </a:xfrm>
            <a:prstGeom prst="rect">
              <a:avLst/>
            </a:prstGeom>
          </p:spPr>
        </p:pic>
      </p:grpSp>
      <p:grpSp>
        <p:nvGrpSpPr>
          <p:cNvPr id="16" name="Group 15">
            <a:extLst>
              <a:ext uri="{FF2B5EF4-FFF2-40B4-BE49-F238E27FC236}">
                <a16:creationId xmlns:a16="http://schemas.microsoft.com/office/drawing/2014/main" id="{D807F9A9-0C93-7337-77CD-0F3CBB455D42}"/>
              </a:ext>
            </a:extLst>
          </p:cNvPr>
          <p:cNvGrpSpPr>
            <a:grpSpLocks noChangeAspect="1"/>
          </p:cNvGrpSpPr>
          <p:nvPr/>
        </p:nvGrpSpPr>
        <p:grpSpPr>
          <a:xfrm>
            <a:off x="1852431" y="2353749"/>
            <a:ext cx="900000" cy="900000"/>
            <a:chOff x="5376000" y="1803058"/>
            <a:chExt cx="1440000" cy="1440000"/>
          </a:xfrm>
        </p:grpSpPr>
        <p:sp>
          <p:nvSpPr>
            <p:cNvPr id="15" name="Oval 14">
              <a:extLst>
                <a:ext uri="{FF2B5EF4-FFF2-40B4-BE49-F238E27FC236}">
                  <a16:creationId xmlns:a16="http://schemas.microsoft.com/office/drawing/2014/main" id="{921AFAA4-7DDD-7AD4-E589-3C77A77CE5D7}"/>
                </a:ext>
              </a:extLst>
            </p:cNvPr>
            <p:cNvSpPr/>
            <p:nvPr/>
          </p:nvSpPr>
          <p:spPr>
            <a:xfrm>
              <a:off x="5376000" y="1803058"/>
              <a:ext cx="1440000" cy="144000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Graphic 9" descr="Scribble outline">
              <a:extLst>
                <a:ext uri="{FF2B5EF4-FFF2-40B4-BE49-F238E27FC236}">
                  <a16:creationId xmlns:a16="http://schemas.microsoft.com/office/drawing/2014/main" id="{AD3553D9-1239-A5DB-6E40-603E0D43CB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2065858"/>
              <a:ext cx="914400" cy="914400"/>
            </a:xfrm>
            <a:prstGeom prst="rect">
              <a:avLst/>
            </a:prstGeom>
          </p:spPr>
        </p:pic>
      </p:grpSp>
      <p:grpSp>
        <p:nvGrpSpPr>
          <p:cNvPr id="19" name="Group 18">
            <a:extLst>
              <a:ext uri="{FF2B5EF4-FFF2-40B4-BE49-F238E27FC236}">
                <a16:creationId xmlns:a16="http://schemas.microsoft.com/office/drawing/2014/main" id="{4F04E1C2-6E55-AC08-CE77-DC72670D6C74}"/>
              </a:ext>
            </a:extLst>
          </p:cNvPr>
          <p:cNvGrpSpPr>
            <a:grpSpLocks noChangeAspect="1"/>
          </p:cNvGrpSpPr>
          <p:nvPr/>
        </p:nvGrpSpPr>
        <p:grpSpPr>
          <a:xfrm>
            <a:off x="9112531" y="2353749"/>
            <a:ext cx="900000" cy="900000"/>
            <a:chOff x="8842531" y="1803058"/>
            <a:chExt cx="1440000" cy="1440000"/>
          </a:xfrm>
        </p:grpSpPr>
        <p:sp>
          <p:nvSpPr>
            <p:cNvPr id="18" name="Oval 17">
              <a:extLst>
                <a:ext uri="{FF2B5EF4-FFF2-40B4-BE49-F238E27FC236}">
                  <a16:creationId xmlns:a16="http://schemas.microsoft.com/office/drawing/2014/main" id="{8420348C-28DF-0CA1-98DE-CE7BE93668D4}"/>
                </a:ext>
              </a:extLst>
            </p:cNvPr>
            <p:cNvSpPr/>
            <p:nvPr/>
          </p:nvSpPr>
          <p:spPr>
            <a:xfrm>
              <a:off x="8842531" y="1803058"/>
              <a:ext cx="1440000" cy="144000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Graphic 11" descr="Typewriter outline">
              <a:extLst>
                <a:ext uri="{FF2B5EF4-FFF2-40B4-BE49-F238E27FC236}">
                  <a16:creationId xmlns:a16="http://schemas.microsoft.com/office/drawing/2014/main" id="{5C627675-8B68-5F6B-8B0C-BD9964D924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05331" y="2065858"/>
              <a:ext cx="914400" cy="914400"/>
            </a:xfrm>
            <a:prstGeom prst="rect">
              <a:avLst/>
            </a:prstGeom>
          </p:spPr>
        </p:pic>
      </p:grpSp>
      <p:sp>
        <p:nvSpPr>
          <p:cNvPr id="22" name="Title 1">
            <a:extLst>
              <a:ext uri="{FF2B5EF4-FFF2-40B4-BE49-F238E27FC236}">
                <a16:creationId xmlns:a16="http://schemas.microsoft.com/office/drawing/2014/main" id="{0CC741C7-F97B-2B74-EE48-E4295F24D1BB}"/>
              </a:ext>
            </a:extLst>
          </p:cNvPr>
          <p:cNvSpPr txBox="1">
            <a:spLocks/>
          </p:cNvSpPr>
          <p:nvPr/>
        </p:nvSpPr>
        <p:spPr>
          <a:xfrm>
            <a:off x="1078431" y="1364960"/>
            <a:ext cx="2448000"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800" spc="300" dirty="0"/>
              <a:t>EDITORIAL</a:t>
            </a:r>
          </a:p>
          <a:p>
            <a:pPr algn="ctr"/>
            <a:r>
              <a:rPr lang="en-CA" sz="1800" spc="300" dirty="0"/>
              <a:t>DEPARTMENT</a:t>
            </a:r>
          </a:p>
        </p:txBody>
      </p:sp>
      <p:sp>
        <p:nvSpPr>
          <p:cNvPr id="24" name="Title 1">
            <a:extLst>
              <a:ext uri="{FF2B5EF4-FFF2-40B4-BE49-F238E27FC236}">
                <a16:creationId xmlns:a16="http://schemas.microsoft.com/office/drawing/2014/main" id="{210716FE-7A69-997E-A9A9-D24245B2404A}"/>
              </a:ext>
            </a:extLst>
          </p:cNvPr>
          <p:cNvSpPr txBox="1">
            <a:spLocks/>
          </p:cNvSpPr>
          <p:nvPr/>
        </p:nvSpPr>
        <p:spPr>
          <a:xfrm>
            <a:off x="4872000" y="1364960"/>
            <a:ext cx="2448000"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800" spc="300" dirty="0"/>
              <a:t>ART</a:t>
            </a:r>
          </a:p>
          <a:p>
            <a:pPr algn="ctr"/>
            <a:r>
              <a:rPr lang="en-CA" sz="1800" spc="300" dirty="0"/>
              <a:t>DEPARTMENT</a:t>
            </a:r>
          </a:p>
        </p:txBody>
      </p:sp>
      <p:sp>
        <p:nvSpPr>
          <p:cNvPr id="26" name="Title 1">
            <a:extLst>
              <a:ext uri="{FF2B5EF4-FFF2-40B4-BE49-F238E27FC236}">
                <a16:creationId xmlns:a16="http://schemas.microsoft.com/office/drawing/2014/main" id="{5000BCFF-007D-3DA4-EF2B-A789A29FA959}"/>
              </a:ext>
            </a:extLst>
          </p:cNvPr>
          <p:cNvSpPr txBox="1">
            <a:spLocks/>
          </p:cNvSpPr>
          <p:nvPr/>
        </p:nvSpPr>
        <p:spPr>
          <a:xfrm>
            <a:off x="8338528" y="1364960"/>
            <a:ext cx="244800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800" spc="300" dirty="0"/>
              <a:t>SENIOR</a:t>
            </a:r>
          </a:p>
          <a:p>
            <a:pPr algn="ctr"/>
            <a:r>
              <a:rPr lang="en-CA" sz="1800" spc="300" dirty="0"/>
              <a:t>CONTRIBUTORS</a:t>
            </a:r>
          </a:p>
        </p:txBody>
      </p:sp>
      <p:sp>
        <p:nvSpPr>
          <p:cNvPr id="28" name="Title 1">
            <a:extLst>
              <a:ext uri="{FF2B5EF4-FFF2-40B4-BE49-F238E27FC236}">
                <a16:creationId xmlns:a16="http://schemas.microsoft.com/office/drawing/2014/main" id="{7EA1D3F3-CE87-BCCB-520A-5F13B0B034DF}"/>
              </a:ext>
            </a:extLst>
          </p:cNvPr>
          <p:cNvSpPr txBox="1">
            <a:spLocks/>
          </p:cNvSpPr>
          <p:nvPr/>
        </p:nvSpPr>
        <p:spPr>
          <a:xfrm>
            <a:off x="1598913" y="3852084"/>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400" dirty="0">
                <a:latin typeface="+mn-lt"/>
              </a:rPr>
              <a:t>Brett Popplewell</a:t>
            </a:r>
          </a:p>
        </p:txBody>
      </p:sp>
      <p:sp>
        <p:nvSpPr>
          <p:cNvPr id="30" name="Title 1">
            <a:extLst>
              <a:ext uri="{FF2B5EF4-FFF2-40B4-BE49-F238E27FC236}">
                <a16:creationId xmlns:a16="http://schemas.microsoft.com/office/drawing/2014/main" id="{38DE3720-75B0-2E38-B20E-FD8FF9C1B409}"/>
              </a:ext>
            </a:extLst>
          </p:cNvPr>
          <p:cNvSpPr txBox="1">
            <a:spLocks/>
          </p:cNvSpPr>
          <p:nvPr/>
        </p:nvSpPr>
        <p:spPr>
          <a:xfrm>
            <a:off x="281145" y="3870634"/>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400" dirty="0">
                <a:latin typeface="+mn-lt"/>
              </a:rPr>
              <a:t>Benson </a:t>
            </a:r>
          </a:p>
          <a:p>
            <a:pPr algn="ctr"/>
            <a:r>
              <a:rPr lang="en-CA" sz="1400" dirty="0">
                <a:latin typeface="+mn-lt"/>
              </a:rPr>
              <a:t>Lee</a:t>
            </a:r>
          </a:p>
        </p:txBody>
      </p:sp>
      <p:sp>
        <p:nvSpPr>
          <p:cNvPr id="34" name="Title 1">
            <a:extLst>
              <a:ext uri="{FF2B5EF4-FFF2-40B4-BE49-F238E27FC236}">
                <a16:creationId xmlns:a16="http://schemas.microsoft.com/office/drawing/2014/main" id="{871D2B76-1100-0A73-5763-E41896FA787D}"/>
              </a:ext>
            </a:extLst>
          </p:cNvPr>
          <p:cNvSpPr txBox="1">
            <a:spLocks/>
          </p:cNvSpPr>
          <p:nvPr/>
        </p:nvSpPr>
        <p:spPr>
          <a:xfrm>
            <a:off x="2934243" y="3870634"/>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333333"/>
                </a:solidFill>
                <a:effectLst/>
                <a:uLnTx/>
                <a:uFillTx/>
                <a:latin typeface="+mn-lt"/>
                <a:ea typeface="+mn-ea"/>
                <a:cs typeface="+mn-cs"/>
              </a:rPr>
              <a:t>Corina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333333"/>
                </a:solidFill>
                <a:effectLst/>
                <a:uLnTx/>
                <a:uFillTx/>
                <a:latin typeface="+mn-lt"/>
                <a:ea typeface="+mn-ea"/>
                <a:cs typeface="+mn-cs"/>
              </a:rPr>
              <a:t> Milic</a:t>
            </a:r>
            <a:endParaRPr kumimoji="0" lang="en-CA"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36" name="Title 1">
            <a:extLst>
              <a:ext uri="{FF2B5EF4-FFF2-40B4-BE49-F238E27FC236}">
                <a16:creationId xmlns:a16="http://schemas.microsoft.com/office/drawing/2014/main" id="{84461F0E-502E-8343-F34D-9BC7BEA7C604}"/>
              </a:ext>
            </a:extLst>
          </p:cNvPr>
          <p:cNvSpPr txBox="1">
            <a:spLocks/>
          </p:cNvSpPr>
          <p:nvPr/>
        </p:nvSpPr>
        <p:spPr>
          <a:xfrm>
            <a:off x="1598913" y="3234971"/>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800" b="1" dirty="0">
                <a:latin typeface="+mn-lt"/>
              </a:rPr>
              <a:t>Editor</a:t>
            </a:r>
          </a:p>
        </p:txBody>
      </p:sp>
      <p:sp>
        <p:nvSpPr>
          <p:cNvPr id="38" name="Title 1">
            <a:extLst>
              <a:ext uri="{FF2B5EF4-FFF2-40B4-BE49-F238E27FC236}">
                <a16:creationId xmlns:a16="http://schemas.microsoft.com/office/drawing/2014/main" id="{8AB3A84E-F372-3601-BAAE-25D59ECD1F03}"/>
              </a:ext>
            </a:extLst>
          </p:cNvPr>
          <p:cNvSpPr txBox="1">
            <a:spLocks/>
          </p:cNvSpPr>
          <p:nvPr/>
        </p:nvSpPr>
        <p:spPr>
          <a:xfrm>
            <a:off x="281145" y="3089499"/>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800" b="1" dirty="0">
                <a:latin typeface="+mn-lt"/>
              </a:rPr>
              <a:t>Deputy Editor</a:t>
            </a:r>
          </a:p>
        </p:txBody>
      </p:sp>
      <p:sp>
        <p:nvSpPr>
          <p:cNvPr id="40" name="Title 1">
            <a:extLst>
              <a:ext uri="{FF2B5EF4-FFF2-40B4-BE49-F238E27FC236}">
                <a16:creationId xmlns:a16="http://schemas.microsoft.com/office/drawing/2014/main" id="{85FE28CF-B7D6-2286-AAF7-CDF6C5C0E1FF}"/>
              </a:ext>
            </a:extLst>
          </p:cNvPr>
          <p:cNvSpPr txBox="1">
            <a:spLocks/>
          </p:cNvSpPr>
          <p:nvPr/>
        </p:nvSpPr>
        <p:spPr>
          <a:xfrm>
            <a:off x="2934243" y="3080362"/>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800" b="1" dirty="0">
                <a:latin typeface="+mn-lt"/>
              </a:rPr>
              <a:t>Senior Editor</a:t>
            </a:r>
          </a:p>
        </p:txBody>
      </p:sp>
      <p:sp>
        <p:nvSpPr>
          <p:cNvPr id="42" name="Title 1">
            <a:extLst>
              <a:ext uri="{FF2B5EF4-FFF2-40B4-BE49-F238E27FC236}">
                <a16:creationId xmlns:a16="http://schemas.microsoft.com/office/drawing/2014/main" id="{A5530284-1333-CDF7-458E-E782E0B765E8}"/>
              </a:ext>
            </a:extLst>
          </p:cNvPr>
          <p:cNvSpPr txBox="1">
            <a:spLocks/>
          </p:cNvSpPr>
          <p:nvPr/>
        </p:nvSpPr>
        <p:spPr>
          <a:xfrm>
            <a:off x="4675120" y="3103598"/>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800" b="1" dirty="0">
                <a:latin typeface="+mn-lt"/>
              </a:rPr>
              <a:t>Creative Director</a:t>
            </a:r>
          </a:p>
        </p:txBody>
      </p:sp>
      <p:sp>
        <p:nvSpPr>
          <p:cNvPr id="44" name="Title 1">
            <a:extLst>
              <a:ext uri="{FF2B5EF4-FFF2-40B4-BE49-F238E27FC236}">
                <a16:creationId xmlns:a16="http://schemas.microsoft.com/office/drawing/2014/main" id="{B564271D-FAB5-D4D7-1A1A-56C2811F779B}"/>
              </a:ext>
            </a:extLst>
          </p:cNvPr>
          <p:cNvSpPr txBox="1">
            <a:spLocks/>
          </p:cNvSpPr>
          <p:nvPr/>
        </p:nvSpPr>
        <p:spPr>
          <a:xfrm>
            <a:off x="6087328" y="3089499"/>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800" b="1" dirty="0">
                <a:latin typeface="+mn-lt"/>
              </a:rPr>
              <a:t>Art Directors</a:t>
            </a:r>
          </a:p>
        </p:txBody>
      </p:sp>
      <p:sp>
        <p:nvSpPr>
          <p:cNvPr id="48" name="Title 1">
            <a:extLst>
              <a:ext uri="{FF2B5EF4-FFF2-40B4-BE49-F238E27FC236}">
                <a16:creationId xmlns:a16="http://schemas.microsoft.com/office/drawing/2014/main" id="{382853D7-BBC9-9F01-B73B-F6C72EDE3D37}"/>
              </a:ext>
            </a:extLst>
          </p:cNvPr>
          <p:cNvSpPr txBox="1">
            <a:spLocks/>
          </p:cNvSpPr>
          <p:nvPr/>
        </p:nvSpPr>
        <p:spPr>
          <a:xfrm>
            <a:off x="8695494" y="4011021"/>
            <a:ext cx="1734074"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800" b="1" dirty="0">
                <a:latin typeface="+mn-lt"/>
              </a:rPr>
              <a:t>Desert Correspondent</a:t>
            </a:r>
          </a:p>
        </p:txBody>
      </p:sp>
      <p:sp>
        <p:nvSpPr>
          <p:cNvPr id="50" name="Title 1">
            <a:extLst>
              <a:ext uri="{FF2B5EF4-FFF2-40B4-BE49-F238E27FC236}">
                <a16:creationId xmlns:a16="http://schemas.microsoft.com/office/drawing/2014/main" id="{A1D4926B-8E6F-5E79-EC45-8D7165E6E3B7}"/>
              </a:ext>
            </a:extLst>
          </p:cNvPr>
          <p:cNvSpPr txBox="1">
            <a:spLocks/>
          </p:cNvSpPr>
          <p:nvPr/>
        </p:nvSpPr>
        <p:spPr>
          <a:xfrm>
            <a:off x="7725476" y="3233836"/>
            <a:ext cx="1411209"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800" b="1" dirty="0">
                <a:latin typeface="+mn-lt"/>
              </a:rPr>
              <a:t>Senior Writer</a:t>
            </a:r>
          </a:p>
          <a:p>
            <a:pPr algn="ctr"/>
            <a:r>
              <a:rPr lang="en-CA" sz="1800" b="1" dirty="0">
                <a:latin typeface="+mn-lt"/>
              </a:rPr>
              <a:t>At Large</a:t>
            </a:r>
          </a:p>
        </p:txBody>
      </p:sp>
      <p:sp>
        <p:nvSpPr>
          <p:cNvPr id="52" name="Title 1">
            <a:extLst>
              <a:ext uri="{FF2B5EF4-FFF2-40B4-BE49-F238E27FC236}">
                <a16:creationId xmlns:a16="http://schemas.microsoft.com/office/drawing/2014/main" id="{5B56DF44-660D-A128-C32A-B8D2056DD6B7}"/>
              </a:ext>
            </a:extLst>
          </p:cNvPr>
          <p:cNvSpPr txBox="1">
            <a:spLocks/>
          </p:cNvSpPr>
          <p:nvPr/>
        </p:nvSpPr>
        <p:spPr>
          <a:xfrm>
            <a:off x="10225728" y="3233836"/>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800" b="1" dirty="0">
                <a:latin typeface="+mn-lt"/>
              </a:rPr>
              <a:t>Junior Writer Emeritus</a:t>
            </a:r>
          </a:p>
        </p:txBody>
      </p:sp>
      <p:sp>
        <p:nvSpPr>
          <p:cNvPr id="54" name="Title 1">
            <a:extLst>
              <a:ext uri="{FF2B5EF4-FFF2-40B4-BE49-F238E27FC236}">
                <a16:creationId xmlns:a16="http://schemas.microsoft.com/office/drawing/2014/main" id="{7CF56D04-703A-3427-517C-522D5703E4CC}"/>
              </a:ext>
            </a:extLst>
          </p:cNvPr>
          <p:cNvSpPr txBox="1">
            <a:spLocks/>
          </p:cNvSpPr>
          <p:nvPr/>
        </p:nvSpPr>
        <p:spPr>
          <a:xfrm>
            <a:off x="8863845" y="4707665"/>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400" dirty="0">
                <a:latin typeface="+mn-lt"/>
              </a:rPr>
              <a:t>Jonathan Danielson</a:t>
            </a:r>
          </a:p>
        </p:txBody>
      </p:sp>
      <p:sp>
        <p:nvSpPr>
          <p:cNvPr id="56" name="Title 1">
            <a:extLst>
              <a:ext uri="{FF2B5EF4-FFF2-40B4-BE49-F238E27FC236}">
                <a16:creationId xmlns:a16="http://schemas.microsoft.com/office/drawing/2014/main" id="{FB95C126-C115-7B17-7741-E6291FA26641}"/>
              </a:ext>
            </a:extLst>
          </p:cNvPr>
          <p:cNvSpPr txBox="1">
            <a:spLocks/>
          </p:cNvSpPr>
          <p:nvPr/>
        </p:nvSpPr>
        <p:spPr>
          <a:xfrm>
            <a:off x="7705495" y="4999186"/>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400" dirty="0">
                <a:latin typeface="+mn-lt"/>
              </a:rPr>
              <a:t>Kevin</a:t>
            </a:r>
          </a:p>
          <a:p>
            <a:pPr algn="ctr"/>
            <a:r>
              <a:rPr lang="en-CA" sz="1400" dirty="0">
                <a:latin typeface="+mn-lt"/>
              </a:rPr>
              <a:t>Scanlon</a:t>
            </a:r>
          </a:p>
        </p:txBody>
      </p:sp>
      <p:sp>
        <p:nvSpPr>
          <p:cNvPr id="58" name="Title 1">
            <a:extLst>
              <a:ext uri="{FF2B5EF4-FFF2-40B4-BE49-F238E27FC236}">
                <a16:creationId xmlns:a16="http://schemas.microsoft.com/office/drawing/2014/main" id="{8835E34D-C40B-9E79-A03E-E529E7C0C319}"/>
              </a:ext>
            </a:extLst>
          </p:cNvPr>
          <p:cNvSpPr txBox="1">
            <a:spLocks/>
          </p:cNvSpPr>
          <p:nvPr/>
        </p:nvSpPr>
        <p:spPr>
          <a:xfrm>
            <a:off x="10225728" y="4999186"/>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effectLst/>
                <a:uLnTx/>
                <a:uFillTx/>
                <a:latin typeface="+mn-lt"/>
                <a:ea typeface="+mn-ea"/>
                <a:cs typeface="+mn-cs"/>
              </a:rPr>
              <a:t>Iain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effectLst/>
                <a:uLnTx/>
                <a:uFillTx/>
                <a:latin typeface="+mn-lt"/>
                <a:ea typeface="+mn-ea"/>
                <a:cs typeface="+mn-cs"/>
              </a:rPr>
              <a:t>Marlow</a:t>
            </a:r>
          </a:p>
        </p:txBody>
      </p:sp>
      <p:cxnSp>
        <p:nvCxnSpPr>
          <p:cNvPr id="60" name="Straight Connector 59">
            <a:extLst>
              <a:ext uri="{FF2B5EF4-FFF2-40B4-BE49-F238E27FC236}">
                <a16:creationId xmlns:a16="http://schemas.microsoft.com/office/drawing/2014/main" id="{2CE5AC14-7876-E52D-DE51-BC25FA5403DF}"/>
              </a:ext>
            </a:extLst>
          </p:cNvPr>
          <p:cNvCxnSpPr/>
          <p:nvPr/>
        </p:nvCxnSpPr>
        <p:spPr>
          <a:xfrm>
            <a:off x="4559642" y="1690688"/>
            <a:ext cx="0" cy="3985146"/>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910FDB8D-BBEA-7644-9A94-ED11F3E89378}"/>
              </a:ext>
            </a:extLst>
          </p:cNvPr>
          <p:cNvCxnSpPr/>
          <p:nvPr/>
        </p:nvCxnSpPr>
        <p:spPr>
          <a:xfrm>
            <a:off x="7659167" y="1690688"/>
            <a:ext cx="0" cy="3985146"/>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3" name="Title 1">
            <a:extLst>
              <a:ext uri="{FF2B5EF4-FFF2-40B4-BE49-F238E27FC236}">
                <a16:creationId xmlns:a16="http://schemas.microsoft.com/office/drawing/2014/main" id="{F4E7D0BC-D8E7-7C1C-3D10-4DE3188BB065}"/>
              </a:ext>
            </a:extLst>
          </p:cNvPr>
          <p:cNvSpPr txBox="1">
            <a:spLocks/>
          </p:cNvSpPr>
          <p:nvPr/>
        </p:nvSpPr>
        <p:spPr>
          <a:xfrm>
            <a:off x="4669948" y="3852084"/>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400" dirty="0">
                <a:latin typeface="+mn-lt"/>
              </a:rPr>
              <a:t>Lee</a:t>
            </a:r>
          </a:p>
          <a:p>
            <a:pPr algn="ctr"/>
            <a:r>
              <a:rPr lang="en-CA" sz="1400" dirty="0">
                <a:latin typeface="+mn-lt"/>
              </a:rPr>
              <a:t>H.</a:t>
            </a:r>
          </a:p>
          <a:p>
            <a:pPr algn="ctr"/>
            <a:r>
              <a:rPr lang="en-CA" sz="1400" dirty="0">
                <a:latin typeface="+mn-lt"/>
              </a:rPr>
              <a:t>Wilson</a:t>
            </a:r>
          </a:p>
        </p:txBody>
      </p:sp>
      <p:sp>
        <p:nvSpPr>
          <p:cNvPr id="65" name="Title 1">
            <a:extLst>
              <a:ext uri="{FF2B5EF4-FFF2-40B4-BE49-F238E27FC236}">
                <a16:creationId xmlns:a16="http://schemas.microsoft.com/office/drawing/2014/main" id="{BD9D7D83-ABC6-CBE6-07E7-D38796BC86DB}"/>
              </a:ext>
            </a:extLst>
          </p:cNvPr>
          <p:cNvSpPr txBox="1">
            <a:spLocks/>
          </p:cNvSpPr>
          <p:nvPr/>
        </p:nvSpPr>
        <p:spPr>
          <a:xfrm>
            <a:off x="5695533" y="4679170"/>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400" dirty="0">
                <a:latin typeface="+mn-lt"/>
              </a:rPr>
              <a:t>Jennifer Lawrence</a:t>
            </a:r>
          </a:p>
        </p:txBody>
      </p:sp>
      <p:sp>
        <p:nvSpPr>
          <p:cNvPr id="67" name="Title 1">
            <a:extLst>
              <a:ext uri="{FF2B5EF4-FFF2-40B4-BE49-F238E27FC236}">
                <a16:creationId xmlns:a16="http://schemas.microsoft.com/office/drawing/2014/main" id="{2D6B4351-9908-B89B-5E66-7DF9EADA4A02}"/>
              </a:ext>
            </a:extLst>
          </p:cNvPr>
          <p:cNvSpPr txBox="1">
            <a:spLocks/>
          </p:cNvSpPr>
          <p:nvPr/>
        </p:nvSpPr>
        <p:spPr>
          <a:xfrm>
            <a:off x="6322512" y="3781688"/>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400" dirty="0">
                <a:latin typeface="+mn-lt"/>
              </a:rPr>
              <a:t>Kara Pyle</a:t>
            </a:r>
          </a:p>
        </p:txBody>
      </p:sp>
      <p:cxnSp>
        <p:nvCxnSpPr>
          <p:cNvPr id="68" name="Straight Connector 67">
            <a:extLst>
              <a:ext uri="{FF2B5EF4-FFF2-40B4-BE49-F238E27FC236}">
                <a16:creationId xmlns:a16="http://schemas.microsoft.com/office/drawing/2014/main" id="{C34EB141-49AF-AB0E-D1D8-9BE99713A99A}"/>
              </a:ext>
            </a:extLst>
          </p:cNvPr>
          <p:cNvCxnSpPr>
            <a:cxnSpLocks/>
          </p:cNvCxnSpPr>
          <p:nvPr/>
        </p:nvCxnSpPr>
        <p:spPr>
          <a:xfrm>
            <a:off x="2302431" y="3973408"/>
            <a:ext cx="0" cy="162864"/>
          </a:xfrm>
          <a:prstGeom prst="line">
            <a:avLst/>
          </a:prstGeom>
          <a:ln w="571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AAD75799-402B-3B1E-9CDF-93520BA9001E}"/>
              </a:ext>
            </a:extLst>
          </p:cNvPr>
          <p:cNvCxnSpPr>
            <a:cxnSpLocks/>
          </p:cNvCxnSpPr>
          <p:nvPr/>
        </p:nvCxnSpPr>
        <p:spPr>
          <a:xfrm>
            <a:off x="3651233" y="3893870"/>
            <a:ext cx="0" cy="325728"/>
          </a:xfrm>
          <a:prstGeom prst="line">
            <a:avLst/>
          </a:prstGeom>
          <a:ln w="571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A66AD3A1-A212-A0F3-B34B-C6524BA8F9F7}"/>
              </a:ext>
            </a:extLst>
          </p:cNvPr>
          <p:cNvCxnSpPr>
            <a:cxnSpLocks/>
          </p:cNvCxnSpPr>
          <p:nvPr/>
        </p:nvCxnSpPr>
        <p:spPr>
          <a:xfrm>
            <a:off x="997531" y="3894988"/>
            <a:ext cx="0" cy="325728"/>
          </a:xfrm>
          <a:prstGeom prst="line">
            <a:avLst/>
          </a:prstGeom>
          <a:ln w="571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5F5FEF8B-65AD-4712-58F3-E9F3DACCBC58}"/>
              </a:ext>
            </a:extLst>
          </p:cNvPr>
          <p:cNvCxnSpPr>
            <a:cxnSpLocks/>
            <a:endCxn id="44" idx="2"/>
          </p:cNvCxnSpPr>
          <p:nvPr/>
        </p:nvCxnSpPr>
        <p:spPr>
          <a:xfrm>
            <a:off x="6608405" y="3897151"/>
            <a:ext cx="182441" cy="308348"/>
          </a:xfrm>
          <a:prstGeom prst="line">
            <a:avLst/>
          </a:prstGeom>
          <a:ln w="571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F03DE474-90EF-8E3F-7A7E-9B8D4E0C4EA2}"/>
              </a:ext>
            </a:extLst>
          </p:cNvPr>
          <p:cNvCxnSpPr>
            <a:cxnSpLocks/>
          </p:cNvCxnSpPr>
          <p:nvPr/>
        </p:nvCxnSpPr>
        <p:spPr>
          <a:xfrm>
            <a:off x="5373466" y="3942676"/>
            <a:ext cx="0" cy="162864"/>
          </a:xfrm>
          <a:prstGeom prst="line">
            <a:avLst/>
          </a:prstGeom>
          <a:ln w="571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C31A7150-B08A-E493-1B53-23A40A890454}"/>
              </a:ext>
            </a:extLst>
          </p:cNvPr>
          <p:cNvCxnSpPr>
            <a:cxnSpLocks/>
          </p:cNvCxnSpPr>
          <p:nvPr/>
        </p:nvCxnSpPr>
        <p:spPr>
          <a:xfrm flipH="1">
            <a:off x="6187289" y="3925159"/>
            <a:ext cx="421116" cy="1074027"/>
          </a:xfrm>
          <a:prstGeom prst="line">
            <a:avLst/>
          </a:prstGeom>
          <a:ln w="571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C490A44-6577-8270-FC90-48761EE5ADB9}"/>
              </a:ext>
            </a:extLst>
          </p:cNvPr>
          <p:cNvCxnSpPr>
            <a:cxnSpLocks/>
          </p:cNvCxnSpPr>
          <p:nvPr/>
        </p:nvCxnSpPr>
        <p:spPr>
          <a:xfrm>
            <a:off x="8378029" y="4205499"/>
            <a:ext cx="0" cy="1060166"/>
          </a:xfrm>
          <a:prstGeom prst="line">
            <a:avLst/>
          </a:prstGeom>
          <a:ln w="571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14294FEA-B62F-9BB2-6605-8D3A00D85094}"/>
              </a:ext>
            </a:extLst>
          </p:cNvPr>
          <p:cNvCxnSpPr>
            <a:cxnSpLocks/>
          </p:cNvCxnSpPr>
          <p:nvPr/>
        </p:nvCxnSpPr>
        <p:spPr>
          <a:xfrm>
            <a:off x="10919357" y="4219598"/>
            <a:ext cx="0" cy="1060166"/>
          </a:xfrm>
          <a:prstGeom prst="line">
            <a:avLst/>
          </a:prstGeom>
          <a:ln w="571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EDF23D09-A935-DF6D-D59F-923A4AB5493A}"/>
              </a:ext>
            </a:extLst>
          </p:cNvPr>
          <p:cNvCxnSpPr>
            <a:cxnSpLocks/>
          </p:cNvCxnSpPr>
          <p:nvPr/>
        </p:nvCxnSpPr>
        <p:spPr>
          <a:xfrm>
            <a:off x="9566486" y="4870426"/>
            <a:ext cx="0" cy="162864"/>
          </a:xfrm>
          <a:prstGeom prst="line">
            <a:avLst/>
          </a:prstGeom>
          <a:ln w="57150">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1026" name="Picture 2" descr="Photo of Popplewell, Brett">
            <a:extLst>
              <a:ext uri="{FF2B5EF4-FFF2-40B4-BE49-F238E27FC236}">
                <a16:creationId xmlns:a16="http://schemas.microsoft.com/office/drawing/2014/main" id="{A41480E2-50FA-8E0A-5415-F010FF65F3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8680" y="4735582"/>
            <a:ext cx="1706732" cy="170673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90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wipe(up)">
                                      <p:cBhvr>
                                        <p:cTn id="18" dur="500"/>
                                        <p:tgtEl>
                                          <p:spTgt spid="74"/>
                                        </p:tgtEl>
                                      </p:cBhvr>
                                    </p:animEffect>
                                  </p:childTnLst>
                                </p:cTn>
                              </p:par>
                              <p:par>
                                <p:cTn id="19" presetID="22" presetClass="entr" presetSubtype="1"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ipe(up)">
                                      <p:cBhvr>
                                        <p:cTn id="21" dur="500"/>
                                        <p:tgtEl>
                                          <p:spTgt spid="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up)">
                                      <p:cBhvr>
                                        <p:cTn id="38" dur="500"/>
                                        <p:tgtEl>
                                          <p:spTgt spid="6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fade">
                                      <p:cBhvr>
                                        <p:cTn id="46" dur="1000"/>
                                        <p:tgtEl>
                                          <p:spTgt spid="1026"/>
                                        </p:tgtEl>
                                      </p:cBhvr>
                                    </p:animEffect>
                                    <p:anim calcmode="lin" valueType="num">
                                      <p:cBhvr>
                                        <p:cTn id="47" dur="1000" fill="hold"/>
                                        <p:tgtEl>
                                          <p:spTgt spid="1026"/>
                                        </p:tgtEl>
                                        <p:attrNameLst>
                                          <p:attrName>ppt_x</p:attrName>
                                        </p:attrNameLst>
                                      </p:cBhvr>
                                      <p:tavLst>
                                        <p:tav tm="0">
                                          <p:val>
                                            <p:strVal val="#ppt_x"/>
                                          </p:val>
                                        </p:tav>
                                        <p:tav tm="100000">
                                          <p:val>
                                            <p:strVal val="#ppt_x"/>
                                          </p:val>
                                        </p:tav>
                                      </p:tavLst>
                                    </p:anim>
                                    <p:anim calcmode="lin" valueType="num">
                                      <p:cBhvr>
                                        <p:cTn id="48" dur="900" decel="100000" fill="hold"/>
                                        <p:tgtEl>
                                          <p:spTgt spid="10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1000"/>
                                        <p:tgtEl>
                                          <p:spTgt spid="44"/>
                                        </p:tgtEl>
                                      </p:cBhvr>
                                    </p:animEffect>
                                    <p:anim calcmode="lin" valueType="num">
                                      <p:cBhvr>
                                        <p:cTn id="60" dur="1000" fill="hold"/>
                                        <p:tgtEl>
                                          <p:spTgt spid="44"/>
                                        </p:tgtEl>
                                        <p:attrNameLst>
                                          <p:attrName>ppt_x</p:attrName>
                                        </p:attrNameLst>
                                      </p:cBhvr>
                                      <p:tavLst>
                                        <p:tav tm="0">
                                          <p:val>
                                            <p:strVal val="#ppt_x"/>
                                          </p:val>
                                        </p:tav>
                                        <p:tav tm="100000">
                                          <p:val>
                                            <p:strVal val="#ppt_x"/>
                                          </p:val>
                                        </p:tav>
                                      </p:tavLst>
                                    </p:anim>
                                    <p:anim calcmode="lin" valueType="num">
                                      <p:cBhvr>
                                        <p:cTn id="61" dur="1000" fill="hold"/>
                                        <p:tgtEl>
                                          <p:spTgt spid="44"/>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ipe(up)">
                                      <p:cBhvr>
                                        <p:cTn id="65" dur="500"/>
                                        <p:tgtEl>
                                          <p:spTgt spid="7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wipe(up)">
                                      <p:cBhvr>
                                        <p:cTn id="73" dur="500"/>
                                        <p:tgtEl>
                                          <p:spTgt spid="79"/>
                                        </p:tgtEl>
                                      </p:cBhvr>
                                    </p:animEffect>
                                  </p:childTnLst>
                                </p:cTn>
                              </p:par>
                              <p:par>
                                <p:cTn id="74" presetID="22" presetClass="entr" presetSubtype="1" fill="hold" nodeType="with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wipe(up)">
                                      <p:cBhvr>
                                        <p:cTn id="76" dur="500"/>
                                        <p:tgtEl>
                                          <p:spTgt spid="7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500"/>
                                        <p:tgtEl>
                                          <p:spTgt spid="65"/>
                                        </p:tgtEl>
                                      </p:cBhvr>
                                    </p:animEffect>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1000"/>
                                        <p:tgtEl>
                                          <p:spTgt spid="50"/>
                                        </p:tgtEl>
                                      </p:cBhvr>
                                    </p:animEffect>
                                    <p:anim calcmode="lin" valueType="num">
                                      <p:cBhvr>
                                        <p:cTn id="89" dur="1000" fill="hold"/>
                                        <p:tgtEl>
                                          <p:spTgt spid="50"/>
                                        </p:tgtEl>
                                        <p:attrNameLst>
                                          <p:attrName>ppt_x</p:attrName>
                                        </p:attrNameLst>
                                      </p:cBhvr>
                                      <p:tavLst>
                                        <p:tav tm="0">
                                          <p:val>
                                            <p:strVal val="#ppt_x"/>
                                          </p:val>
                                        </p:tav>
                                        <p:tav tm="100000">
                                          <p:val>
                                            <p:strVal val="#ppt_x"/>
                                          </p:val>
                                        </p:tav>
                                      </p:tavLst>
                                    </p:anim>
                                    <p:anim calcmode="lin" valueType="num">
                                      <p:cBhvr>
                                        <p:cTn id="90" dur="1000" fill="hold"/>
                                        <p:tgtEl>
                                          <p:spTgt spid="5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1000"/>
                                        <p:tgtEl>
                                          <p:spTgt spid="52"/>
                                        </p:tgtEl>
                                      </p:cBhvr>
                                    </p:animEffect>
                                    <p:anim calcmode="lin" valueType="num">
                                      <p:cBhvr>
                                        <p:cTn id="94" dur="1000" fill="hold"/>
                                        <p:tgtEl>
                                          <p:spTgt spid="52"/>
                                        </p:tgtEl>
                                        <p:attrNameLst>
                                          <p:attrName>ppt_x</p:attrName>
                                        </p:attrNameLst>
                                      </p:cBhvr>
                                      <p:tavLst>
                                        <p:tav tm="0">
                                          <p:val>
                                            <p:strVal val="#ppt_x"/>
                                          </p:val>
                                        </p:tav>
                                        <p:tav tm="100000">
                                          <p:val>
                                            <p:strVal val="#ppt_x"/>
                                          </p:val>
                                        </p:tav>
                                      </p:tavLst>
                                    </p:anim>
                                    <p:anim calcmode="lin" valueType="num">
                                      <p:cBhvr>
                                        <p:cTn id="95" dur="1000" fill="hold"/>
                                        <p:tgtEl>
                                          <p:spTgt spid="5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1000"/>
                                        <p:tgtEl>
                                          <p:spTgt spid="48"/>
                                        </p:tgtEl>
                                      </p:cBhvr>
                                    </p:animEffect>
                                    <p:anim calcmode="lin" valueType="num">
                                      <p:cBhvr>
                                        <p:cTn id="99" dur="1000" fill="hold"/>
                                        <p:tgtEl>
                                          <p:spTgt spid="48"/>
                                        </p:tgtEl>
                                        <p:attrNameLst>
                                          <p:attrName>ppt_x</p:attrName>
                                        </p:attrNameLst>
                                      </p:cBhvr>
                                      <p:tavLst>
                                        <p:tav tm="0">
                                          <p:val>
                                            <p:strVal val="#ppt_x"/>
                                          </p:val>
                                        </p:tav>
                                        <p:tav tm="100000">
                                          <p:val>
                                            <p:strVal val="#ppt_x"/>
                                          </p:val>
                                        </p:tav>
                                      </p:tavLst>
                                    </p:anim>
                                    <p:anim calcmode="lin" valueType="num">
                                      <p:cBhvr>
                                        <p:cTn id="100" dur="1000" fill="hold"/>
                                        <p:tgtEl>
                                          <p:spTgt spid="48"/>
                                        </p:tgtEl>
                                        <p:attrNameLst>
                                          <p:attrName>ppt_y</p:attrName>
                                        </p:attrNameLst>
                                      </p:cBhvr>
                                      <p:tavLst>
                                        <p:tav tm="0">
                                          <p:val>
                                            <p:strVal val="#ppt_y+.1"/>
                                          </p:val>
                                        </p:tav>
                                        <p:tav tm="100000">
                                          <p:val>
                                            <p:strVal val="#ppt_y"/>
                                          </p:val>
                                        </p:tav>
                                      </p:tavLst>
                                    </p:anim>
                                  </p:childTnLst>
                                </p:cTn>
                              </p:par>
                            </p:childTnLst>
                          </p:cTn>
                        </p:par>
                        <p:par>
                          <p:cTn id="101" fill="hold">
                            <p:stCondLst>
                              <p:cond delay="1000"/>
                            </p:stCondLst>
                            <p:childTnLst>
                              <p:par>
                                <p:cTn id="102" presetID="22" presetClass="entr" presetSubtype="1" fill="hold" nodeType="afterEffect">
                                  <p:stCondLst>
                                    <p:cond delay="0"/>
                                  </p:stCondLst>
                                  <p:childTnLst>
                                    <p:set>
                                      <p:cBhvr>
                                        <p:cTn id="103" dur="1" fill="hold">
                                          <p:stCondLst>
                                            <p:cond delay="0"/>
                                          </p:stCondLst>
                                        </p:cTn>
                                        <p:tgtEl>
                                          <p:spTgt spid="85"/>
                                        </p:tgtEl>
                                        <p:attrNameLst>
                                          <p:attrName>style.visibility</p:attrName>
                                        </p:attrNameLst>
                                      </p:cBhvr>
                                      <p:to>
                                        <p:strVal val="visible"/>
                                      </p:to>
                                    </p:set>
                                    <p:animEffect transition="in" filter="wipe(up)">
                                      <p:cBhvr>
                                        <p:cTn id="104" dur="500"/>
                                        <p:tgtEl>
                                          <p:spTgt spid="85"/>
                                        </p:tgtEl>
                                      </p:cBhvr>
                                    </p:animEffect>
                                  </p:childTnLst>
                                </p:cTn>
                              </p:par>
                              <p:par>
                                <p:cTn id="105" presetID="22" presetClass="entr" presetSubtype="1" fill="hold" nodeType="with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wipe(up)">
                                      <p:cBhvr>
                                        <p:cTn id="107" dur="500"/>
                                        <p:tgtEl>
                                          <p:spTgt spid="88"/>
                                        </p:tgtEl>
                                      </p:cBhvr>
                                    </p:animEffect>
                                  </p:childTnLst>
                                </p:cTn>
                              </p:par>
                              <p:par>
                                <p:cTn id="108" presetID="22" presetClass="entr" presetSubtype="1" fill="hold"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wipe(up)">
                                      <p:cBhvr>
                                        <p:cTn id="110" dur="500"/>
                                        <p:tgtEl>
                                          <p:spTgt spid="8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500"/>
                                        <p:tgtEl>
                                          <p:spTgt spid="5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fade">
                                      <p:cBhvr>
                                        <p:cTn id="116" dur="500"/>
                                        <p:tgtEl>
                                          <p:spTgt spid="5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fade">
                                      <p:cBhvr>
                                        <p:cTn id="119" dur="500"/>
                                        <p:tgtEl>
                                          <p:spTgt spid="58"/>
                                        </p:tgtEl>
                                      </p:cBhvr>
                                    </p:animEffect>
                                  </p:childTnLst>
                                </p:cTn>
                              </p:par>
                            </p:childTnLst>
                          </p:cTn>
                        </p:par>
                      </p:childTnLst>
                    </p:cTn>
                  </p:par>
                  <p:par>
                    <p:cTn id="120" fill="hold">
                      <p:stCondLst>
                        <p:cond delay="indefinite"/>
                      </p:stCondLst>
                      <p:childTnLst>
                        <p:par>
                          <p:cTn id="121" fill="hold">
                            <p:stCondLst>
                              <p:cond delay="0"/>
                            </p:stCondLst>
                            <p:childTnLst>
                              <p:par>
                                <p:cTn id="122" presetID="15" presetClass="exit" presetSubtype="0" fill="hold" nodeType="clickEffect">
                                  <p:stCondLst>
                                    <p:cond delay="0"/>
                                  </p:stCondLst>
                                  <p:childTnLst>
                                    <p:anim calcmode="lin" valueType="num">
                                      <p:cBhvr>
                                        <p:cTn id="123" dur="1000"/>
                                        <p:tgtEl>
                                          <p:spTgt spid="1026"/>
                                        </p:tgtEl>
                                        <p:attrNameLst>
                                          <p:attrName>ppt_w</p:attrName>
                                        </p:attrNameLst>
                                      </p:cBhvr>
                                      <p:tavLst>
                                        <p:tav tm="0">
                                          <p:val>
                                            <p:strVal val="ppt_w"/>
                                          </p:val>
                                        </p:tav>
                                        <p:tav tm="100000">
                                          <p:val>
                                            <p:fltVal val="0"/>
                                          </p:val>
                                        </p:tav>
                                      </p:tavLst>
                                    </p:anim>
                                    <p:anim calcmode="lin" valueType="num">
                                      <p:cBhvr>
                                        <p:cTn id="124" dur="1000"/>
                                        <p:tgtEl>
                                          <p:spTgt spid="1026"/>
                                        </p:tgtEl>
                                        <p:attrNameLst>
                                          <p:attrName>ppt_h</p:attrName>
                                        </p:attrNameLst>
                                      </p:cBhvr>
                                      <p:tavLst>
                                        <p:tav tm="0">
                                          <p:val>
                                            <p:strVal val="ppt_h"/>
                                          </p:val>
                                        </p:tav>
                                        <p:tav tm="100000">
                                          <p:val>
                                            <p:fltVal val="0"/>
                                          </p:val>
                                        </p:tav>
                                      </p:tavLst>
                                    </p:anim>
                                    <p:anim calcmode="lin" valueType="num">
                                      <p:cBhvr>
                                        <p:cTn id="125" dur="1000"/>
                                        <p:tgtEl>
                                          <p:spTgt spid="102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26" dur="1000"/>
                                        <p:tgtEl>
                                          <p:spTgt spid="102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27" dur="1" fill="hold">
                                          <p:stCondLst>
                                            <p:cond delay="999"/>
                                          </p:stCondLst>
                                        </p:cTn>
                                        <p:tgtEl>
                                          <p:spTgt spid="1026"/>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53" presetClass="exit" presetSubtype="32" fill="hold" grpId="1" nodeType="clickEffect">
                                  <p:stCondLst>
                                    <p:cond delay="0"/>
                                  </p:stCondLst>
                                  <p:childTnLst>
                                    <p:anim calcmode="lin" valueType="num">
                                      <p:cBhvr>
                                        <p:cTn id="131" dur="500"/>
                                        <p:tgtEl>
                                          <p:spTgt spid="38"/>
                                        </p:tgtEl>
                                        <p:attrNameLst>
                                          <p:attrName>ppt_w</p:attrName>
                                        </p:attrNameLst>
                                      </p:cBhvr>
                                      <p:tavLst>
                                        <p:tav tm="0">
                                          <p:val>
                                            <p:strVal val="ppt_w"/>
                                          </p:val>
                                        </p:tav>
                                        <p:tav tm="100000">
                                          <p:val>
                                            <p:fltVal val="0"/>
                                          </p:val>
                                        </p:tav>
                                      </p:tavLst>
                                    </p:anim>
                                    <p:anim calcmode="lin" valueType="num">
                                      <p:cBhvr>
                                        <p:cTn id="132" dur="500"/>
                                        <p:tgtEl>
                                          <p:spTgt spid="38"/>
                                        </p:tgtEl>
                                        <p:attrNameLst>
                                          <p:attrName>ppt_h</p:attrName>
                                        </p:attrNameLst>
                                      </p:cBhvr>
                                      <p:tavLst>
                                        <p:tav tm="0">
                                          <p:val>
                                            <p:strVal val="ppt_h"/>
                                          </p:val>
                                        </p:tav>
                                        <p:tav tm="100000">
                                          <p:val>
                                            <p:fltVal val="0"/>
                                          </p:val>
                                        </p:tav>
                                      </p:tavLst>
                                    </p:anim>
                                    <p:animEffect transition="out" filter="fade">
                                      <p:cBhvr>
                                        <p:cTn id="133" dur="500"/>
                                        <p:tgtEl>
                                          <p:spTgt spid="38"/>
                                        </p:tgtEl>
                                      </p:cBhvr>
                                    </p:animEffect>
                                    <p:set>
                                      <p:cBhvr>
                                        <p:cTn id="134" dur="1" fill="hold">
                                          <p:stCondLst>
                                            <p:cond delay="499"/>
                                          </p:stCondLst>
                                        </p:cTn>
                                        <p:tgtEl>
                                          <p:spTgt spid="38"/>
                                        </p:tgtEl>
                                        <p:attrNameLst>
                                          <p:attrName>style.visibility</p:attrName>
                                        </p:attrNameLst>
                                      </p:cBhvr>
                                      <p:to>
                                        <p:strVal val="hidden"/>
                                      </p:to>
                                    </p:set>
                                  </p:childTnLst>
                                </p:cTn>
                              </p:par>
                              <p:par>
                                <p:cTn id="135" presetID="53" presetClass="exit" presetSubtype="32" fill="hold" grpId="1" nodeType="withEffect">
                                  <p:stCondLst>
                                    <p:cond delay="0"/>
                                  </p:stCondLst>
                                  <p:childTnLst>
                                    <p:anim calcmode="lin" valueType="num">
                                      <p:cBhvr>
                                        <p:cTn id="136" dur="500"/>
                                        <p:tgtEl>
                                          <p:spTgt spid="40"/>
                                        </p:tgtEl>
                                        <p:attrNameLst>
                                          <p:attrName>ppt_w</p:attrName>
                                        </p:attrNameLst>
                                      </p:cBhvr>
                                      <p:tavLst>
                                        <p:tav tm="0">
                                          <p:val>
                                            <p:strVal val="ppt_w"/>
                                          </p:val>
                                        </p:tav>
                                        <p:tav tm="100000">
                                          <p:val>
                                            <p:fltVal val="0"/>
                                          </p:val>
                                        </p:tav>
                                      </p:tavLst>
                                    </p:anim>
                                    <p:anim calcmode="lin" valueType="num">
                                      <p:cBhvr>
                                        <p:cTn id="137" dur="500"/>
                                        <p:tgtEl>
                                          <p:spTgt spid="40"/>
                                        </p:tgtEl>
                                        <p:attrNameLst>
                                          <p:attrName>ppt_h</p:attrName>
                                        </p:attrNameLst>
                                      </p:cBhvr>
                                      <p:tavLst>
                                        <p:tav tm="0">
                                          <p:val>
                                            <p:strVal val="ppt_h"/>
                                          </p:val>
                                        </p:tav>
                                        <p:tav tm="100000">
                                          <p:val>
                                            <p:fltVal val="0"/>
                                          </p:val>
                                        </p:tav>
                                      </p:tavLst>
                                    </p:anim>
                                    <p:animEffect transition="out" filter="fade">
                                      <p:cBhvr>
                                        <p:cTn id="138" dur="500"/>
                                        <p:tgtEl>
                                          <p:spTgt spid="40"/>
                                        </p:tgtEl>
                                      </p:cBhvr>
                                    </p:animEffect>
                                    <p:set>
                                      <p:cBhvr>
                                        <p:cTn id="139" dur="1" fill="hold">
                                          <p:stCondLst>
                                            <p:cond delay="499"/>
                                          </p:stCondLst>
                                        </p:cTn>
                                        <p:tgtEl>
                                          <p:spTgt spid="40"/>
                                        </p:tgtEl>
                                        <p:attrNameLst>
                                          <p:attrName>style.visibility</p:attrName>
                                        </p:attrNameLst>
                                      </p:cBhvr>
                                      <p:to>
                                        <p:strVal val="hidden"/>
                                      </p:to>
                                    </p:set>
                                  </p:childTnLst>
                                </p:cTn>
                              </p:par>
                              <p:par>
                                <p:cTn id="140" presetID="53" presetClass="exit" presetSubtype="32" fill="hold" nodeType="withEffect">
                                  <p:stCondLst>
                                    <p:cond delay="0"/>
                                  </p:stCondLst>
                                  <p:childTnLst>
                                    <p:anim calcmode="lin" valueType="num">
                                      <p:cBhvr>
                                        <p:cTn id="141" dur="500"/>
                                        <p:tgtEl>
                                          <p:spTgt spid="74"/>
                                        </p:tgtEl>
                                        <p:attrNameLst>
                                          <p:attrName>ppt_w</p:attrName>
                                        </p:attrNameLst>
                                      </p:cBhvr>
                                      <p:tavLst>
                                        <p:tav tm="0">
                                          <p:val>
                                            <p:strVal val="ppt_w"/>
                                          </p:val>
                                        </p:tav>
                                        <p:tav tm="100000">
                                          <p:val>
                                            <p:fltVal val="0"/>
                                          </p:val>
                                        </p:tav>
                                      </p:tavLst>
                                    </p:anim>
                                    <p:anim calcmode="lin" valueType="num">
                                      <p:cBhvr>
                                        <p:cTn id="142" dur="500"/>
                                        <p:tgtEl>
                                          <p:spTgt spid="74"/>
                                        </p:tgtEl>
                                        <p:attrNameLst>
                                          <p:attrName>ppt_h</p:attrName>
                                        </p:attrNameLst>
                                      </p:cBhvr>
                                      <p:tavLst>
                                        <p:tav tm="0">
                                          <p:val>
                                            <p:strVal val="ppt_h"/>
                                          </p:val>
                                        </p:tav>
                                        <p:tav tm="100000">
                                          <p:val>
                                            <p:fltVal val="0"/>
                                          </p:val>
                                        </p:tav>
                                      </p:tavLst>
                                    </p:anim>
                                    <p:animEffect transition="out" filter="fade">
                                      <p:cBhvr>
                                        <p:cTn id="143" dur="500"/>
                                        <p:tgtEl>
                                          <p:spTgt spid="74"/>
                                        </p:tgtEl>
                                      </p:cBhvr>
                                    </p:animEffect>
                                    <p:set>
                                      <p:cBhvr>
                                        <p:cTn id="144" dur="1" fill="hold">
                                          <p:stCondLst>
                                            <p:cond delay="499"/>
                                          </p:stCondLst>
                                        </p:cTn>
                                        <p:tgtEl>
                                          <p:spTgt spid="74"/>
                                        </p:tgtEl>
                                        <p:attrNameLst>
                                          <p:attrName>style.visibility</p:attrName>
                                        </p:attrNameLst>
                                      </p:cBhvr>
                                      <p:to>
                                        <p:strVal val="hidden"/>
                                      </p:to>
                                    </p:set>
                                  </p:childTnLst>
                                </p:cTn>
                              </p:par>
                              <p:par>
                                <p:cTn id="145" presetID="53" presetClass="exit" presetSubtype="32" fill="hold" nodeType="withEffect">
                                  <p:stCondLst>
                                    <p:cond delay="0"/>
                                  </p:stCondLst>
                                  <p:childTnLst>
                                    <p:anim calcmode="lin" valueType="num">
                                      <p:cBhvr>
                                        <p:cTn id="146" dur="500"/>
                                        <p:tgtEl>
                                          <p:spTgt spid="73"/>
                                        </p:tgtEl>
                                        <p:attrNameLst>
                                          <p:attrName>ppt_w</p:attrName>
                                        </p:attrNameLst>
                                      </p:cBhvr>
                                      <p:tavLst>
                                        <p:tav tm="0">
                                          <p:val>
                                            <p:strVal val="ppt_w"/>
                                          </p:val>
                                        </p:tav>
                                        <p:tav tm="100000">
                                          <p:val>
                                            <p:fltVal val="0"/>
                                          </p:val>
                                        </p:tav>
                                      </p:tavLst>
                                    </p:anim>
                                    <p:anim calcmode="lin" valueType="num">
                                      <p:cBhvr>
                                        <p:cTn id="147" dur="500"/>
                                        <p:tgtEl>
                                          <p:spTgt spid="73"/>
                                        </p:tgtEl>
                                        <p:attrNameLst>
                                          <p:attrName>ppt_h</p:attrName>
                                        </p:attrNameLst>
                                      </p:cBhvr>
                                      <p:tavLst>
                                        <p:tav tm="0">
                                          <p:val>
                                            <p:strVal val="ppt_h"/>
                                          </p:val>
                                        </p:tav>
                                        <p:tav tm="100000">
                                          <p:val>
                                            <p:fltVal val="0"/>
                                          </p:val>
                                        </p:tav>
                                      </p:tavLst>
                                    </p:anim>
                                    <p:animEffect transition="out" filter="fade">
                                      <p:cBhvr>
                                        <p:cTn id="148" dur="500"/>
                                        <p:tgtEl>
                                          <p:spTgt spid="73"/>
                                        </p:tgtEl>
                                      </p:cBhvr>
                                    </p:animEffect>
                                    <p:set>
                                      <p:cBhvr>
                                        <p:cTn id="149" dur="1" fill="hold">
                                          <p:stCondLst>
                                            <p:cond delay="499"/>
                                          </p:stCondLst>
                                        </p:cTn>
                                        <p:tgtEl>
                                          <p:spTgt spid="73"/>
                                        </p:tgtEl>
                                        <p:attrNameLst>
                                          <p:attrName>style.visibility</p:attrName>
                                        </p:attrNameLst>
                                      </p:cBhvr>
                                      <p:to>
                                        <p:strVal val="hidden"/>
                                      </p:to>
                                    </p:set>
                                  </p:childTnLst>
                                </p:cTn>
                              </p:par>
                              <p:par>
                                <p:cTn id="150" presetID="53" presetClass="exit" presetSubtype="32" fill="hold" grpId="1" nodeType="withEffect">
                                  <p:stCondLst>
                                    <p:cond delay="0"/>
                                  </p:stCondLst>
                                  <p:childTnLst>
                                    <p:anim calcmode="lin" valueType="num">
                                      <p:cBhvr>
                                        <p:cTn id="151" dur="500"/>
                                        <p:tgtEl>
                                          <p:spTgt spid="30"/>
                                        </p:tgtEl>
                                        <p:attrNameLst>
                                          <p:attrName>ppt_w</p:attrName>
                                        </p:attrNameLst>
                                      </p:cBhvr>
                                      <p:tavLst>
                                        <p:tav tm="0">
                                          <p:val>
                                            <p:strVal val="ppt_w"/>
                                          </p:val>
                                        </p:tav>
                                        <p:tav tm="100000">
                                          <p:val>
                                            <p:fltVal val="0"/>
                                          </p:val>
                                        </p:tav>
                                      </p:tavLst>
                                    </p:anim>
                                    <p:anim calcmode="lin" valueType="num">
                                      <p:cBhvr>
                                        <p:cTn id="152" dur="500"/>
                                        <p:tgtEl>
                                          <p:spTgt spid="30"/>
                                        </p:tgtEl>
                                        <p:attrNameLst>
                                          <p:attrName>ppt_h</p:attrName>
                                        </p:attrNameLst>
                                      </p:cBhvr>
                                      <p:tavLst>
                                        <p:tav tm="0">
                                          <p:val>
                                            <p:strVal val="ppt_h"/>
                                          </p:val>
                                        </p:tav>
                                        <p:tav tm="100000">
                                          <p:val>
                                            <p:fltVal val="0"/>
                                          </p:val>
                                        </p:tav>
                                      </p:tavLst>
                                    </p:anim>
                                    <p:animEffect transition="out" filter="fade">
                                      <p:cBhvr>
                                        <p:cTn id="153" dur="500"/>
                                        <p:tgtEl>
                                          <p:spTgt spid="30"/>
                                        </p:tgtEl>
                                      </p:cBhvr>
                                    </p:animEffect>
                                    <p:set>
                                      <p:cBhvr>
                                        <p:cTn id="154" dur="1" fill="hold">
                                          <p:stCondLst>
                                            <p:cond delay="499"/>
                                          </p:stCondLst>
                                        </p:cTn>
                                        <p:tgtEl>
                                          <p:spTgt spid="30"/>
                                        </p:tgtEl>
                                        <p:attrNameLst>
                                          <p:attrName>style.visibility</p:attrName>
                                        </p:attrNameLst>
                                      </p:cBhvr>
                                      <p:to>
                                        <p:strVal val="hidden"/>
                                      </p:to>
                                    </p:set>
                                  </p:childTnLst>
                                </p:cTn>
                              </p:par>
                              <p:par>
                                <p:cTn id="155" presetID="53" presetClass="exit" presetSubtype="32" fill="hold" grpId="1" nodeType="withEffect">
                                  <p:stCondLst>
                                    <p:cond delay="0"/>
                                  </p:stCondLst>
                                  <p:childTnLst>
                                    <p:anim calcmode="lin" valueType="num">
                                      <p:cBhvr>
                                        <p:cTn id="156" dur="500"/>
                                        <p:tgtEl>
                                          <p:spTgt spid="34"/>
                                        </p:tgtEl>
                                        <p:attrNameLst>
                                          <p:attrName>ppt_w</p:attrName>
                                        </p:attrNameLst>
                                      </p:cBhvr>
                                      <p:tavLst>
                                        <p:tav tm="0">
                                          <p:val>
                                            <p:strVal val="ppt_w"/>
                                          </p:val>
                                        </p:tav>
                                        <p:tav tm="100000">
                                          <p:val>
                                            <p:fltVal val="0"/>
                                          </p:val>
                                        </p:tav>
                                      </p:tavLst>
                                    </p:anim>
                                    <p:anim calcmode="lin" valueType="num">
                                      <p:cBhvr>
                                        <p:cTn id="157" dur="500"/>
                                        <p:tgtEl>
                                          <p:spTgt spid="34"/>
                                        </p:tgtEl>
                                        <p:attrNameLst>
                                          <p:attrName>ppt_h</p:attrName>
                                        </p:attrNameLst>
                                      </p:cBhvr>
                                      <p:tavLst>
                                        <p:tav tm="0">
                                          <p:val>
                                            <p:strVal val="ppt_h"/>
                                          </p:val>
                                        </p:tav>
                                        <p:tav tm="100000">
                                          <p:val>
                                            <p:fltVal val="0"/>
                                          </p:val>
                                        </p:tav>
                                      </p:tavLst>
                                    </p:anim>
                                    <p:animEffect transition="out" filter="fade">
                                      <p:cBhvr>
                                        <p:cTn id="158" dur="500"/>
                                        <p:tgtEl>
                                          <p:spTgt spid="34"/>
                                        </p:tgtEl>
                                      </p:cBhvr>
                                    </p:animEffect>
                                    <p:set>
                                      <p:cBhvr>
                                        <p:cTn id="159" dur="1" fill="hold">
                                          <p:stCondLst>
                                            <p:cond delay="499"/>
                                          </p:stCondLst>
                                        </p:cTn>
                                        <p:tgtEl>
                                          <p:spTgt spid="34"/>
                                        </p:tgtEl>
                                        <p:attrNameLst>
                                          <p:attrName>style.visibility</p:attrName>
                                        </p:attrNameLst>
                                      </p:cBhvr>
                                      <p:to>
                                        <p:strVal val="hidden"/>
                                      </p:to>
                                    </p:set>
                                  </p:childTnLst>
                                </p:cTn>
                              </p:par>
                              <p:par>
                                <p:cTn id="160" presetID="53" presetClass="exit" presetSubtype="32" fill="hold" grpId="1" nodeType="withEffect">
                                  <p:stCondLst>
                                    <p:cond delay="0"/>
                                  </p:stCondLst>
                                  <p:childTnLst>
                                    <p:anim calcmode="lin" valueType="num">
                                      <p:cBhvr>
                                        <p:cTn id="161" dur="500"/>
                                        <p:tgtEl>
                                          <p:spTgt spid="36"/>
                                        </p:tgtEl>
                                        <p:attrNameLst>
                                          <p:attrName>ppt_w</p:attrName>
                                        </p:attrNameLst>
                                      </p:cBhvr>
                                      <p:tavLst>
                                        <p:tav tm="0">
                                          <p:val>
                                            <p:strVal val="ppt_w"/>
                                          </p:val>
                                        </p:tav>
                                        <p:tav tm="100000">
                                          <p:val>
                                            <p:fltVal val="0"/>
                                          </p:val>
                                        </p:tav>
                                      </p:tavLst>
                                    </p:anim>
                                    <p:anim calcmode="lin" valueType="num">
                                      <p:cBhvr>
                                        <p:cTn id="162" dur="500"/>
                                        <p:tgtEl>
                                          <p:spTgt spid="36"/>
                                        </p:tgtEl>
                                        <p:attrNameLst>
                                          <p:attrName>ppt_h</p:attrName>
                                        </p:attrNameLst>
                                      </p:cBhvr>
                                      <p:tavLst>
                                        <p:tav tm="0">
                                          <p:val>
                                            <p:strVal val="ppt_h"/>
                                          </p:val>
                                        </p:tav>
                                        <p:tav tm="100000">
                                          <p:val>
                                            <p:fltVal val="0"/>
                                          </p:val>
                                        </p:tav>
                                      </p:tavLst>
                                    </p:anim>
                                    <p:animEffect transition="out" filter="fade">
                                      <p:cBhvr>
                                        <p:cTn id="163" dur="500"/>
                                        <p:tgtEl>
                                          <p:spTgt spid="36"/>
                                        </p:tgtEl>
                                      </p:cBhvr>
                                    </p:animEffect>
                                    <p:set>
                                      <p:cBhvr>
                                        <p:cTn id="164" dur="1" fill="hold">
                                          <p:stCondLst>
                                            <p:cond delay="499"/>
                                          </p:stCondLst>
                                        </p:cTn>
                                        <p:tgtEl>
                                          <p:spTgt spid="36"/>
                                        </p:tgtEl>
                                        <p:attrNameLst>
                                          <p:attrName>style.visibility</p:attrName>
                                        </p:attrNameLst>
                                      </p:cBhvr>
                                      <p:to>
                                        <p:strVal val="hidden"/>
                                      </p:to>
                                    </p:set>
                                  </p:childTnLst>
                                </p:cTn>
                              </p:par>
                              <p:par>
                                <p:cTn id="165" presetID="53" presetClass="exit" presetSubtype="32" fill="hold" nodeType="withEffect">
                                  <p:stCondLst>
                                    <p:cond delay="0"/>
                                  </p:stCondLst>
                                  <p:childTnLst>
                                    <p:anim calcmode="lin" valueType="num">
                                      <p:cBhvr>
                                        <p:cTn id="166" dur="500"/>
                                        <p:tgtEl>
                                          <p:spTgt spid="68"/>
                                        </p:tgtEl>
                                        <p:attrNameLst>
                                          <p:attrName>ppt_w</p:attrName>
                                        </p:attrNameLst>
                                      </p:cBhvr>
                                      <p:tavLst>
                                        <p:tav tm="0">
                                          <p:val>
                                            <p:strVal val="ppt_w"/>
                                          </p:val>
                                        </p:tav>
                                        <p:tav tm="100000">
                                          <p:val>
                                            <p:fltVal val="0"/>
                                          </p:val>
                                        </p:tav>
                                      </p:tavLst>
                                    </p:anim>
                                    <p:anim calcmode="lin" valueType="num">
                                      <p:cBhvr>
                                        <p:cTn id="167" dur="500"/>
                                        <p:tgtEl>
                                          <p:spTgt spid="68"/>
                                        </p:tgtEl>
                                        <p:attrNameLst>
                                          <p:attrName>ppt_h</p:attrName>
                                        </p:attrNameLst>
                                      </p:cBhvr>
                                      <p:tavLst>
                                        <p:tav tm="0">
                                          <p:val>
                                            <p:strVal val="ppt_h"/>
                                          </p:val>
                                        </p:tav>
                                        <p:tav tm="100000">
                                          <p:val>
                                            <p:fltVal val="0"/>
                                          </p:val>
                                        </p:tav>
                                      </p:tavLst>
                                    </p:anim>
                                    <p:animEffect transition="out" filter="fade">
                                      <p:cBhvr>
                                        <p:cTn id="168" dur="500"/>
                                        <p:tgtEl>
                                          <p:spTgt spid="68"/>
                                        </p:tgtEl>
                                      </p:cBhvr>
                                    </p:animEffect>
                                    <p:set>
                                      <p:cBhvr>
                                        <p:cTn id="169" dur="1" fill="hold">
                                          <p:stCondLst>
                                            <p:cond delay="499"/>
                                          </p:stCondLst>
                                        </p:cTn>
                                        <p:tgtEl>
                                          <p:spTgt spid="68"/>
                                        </p:tgtEl>
                                        <p:attrNameLst>
                                          <p:attrName>style.visibility</p:attrName>
                                        </p:attrNameLst>
                                      </p:cBhvr>
                                      <p:to>
                                        <p:strVal val="hidden"/>
                                      </p:to>
                                    </p:set>
                                  </p:childTnLst>
                                </p:cTn>
                              </p:par>
                              <p:par>
                                <p:cTn id="170" presetID="53" presetClass="exit" presetSubtype="32" fill="hold" grpId="1" nodeType="withEffect">
                                  <p:stCondLst>
                                    <p:cond delay="0"/>
                                  </p:stCondLst>
                                  <p:childTnLst>
                                    <p:anim calcmode="lin" valueType="num">
                                      <p:cBhvr>
                                        <p:cTn id="171" dur="500"/>
                                        <p:tgtEl>
                                          <p:spTgt spid="28"/>
                                        </p:tgtEl>
                                        <p:attrNameLst>
                                          <p:attrName>ppt_w</p:attrName>
                                        </p:attrNameLst>
                                      </p:cBhvr>
                                      <p:tavLst>
                                        <p:tav tm="0">
                                          <p:val>
                                            <p:strVal val="ppt_w"/>
                                          </p:val>
                                        </p:tav>
                                        <p:tav tm="100000">
                                          <p:val>
                                            <p:fltVal val="0"/>
                                          </p:val>
                                        </p:tav>
                                      </p:tavLst>
                                    </p:anim>
                                    <p:anim calcmode="lin" valueType="num">
                                      <p:cBhvr>
                                        <p:cTn id="172" dur="500"/>
                                        <p:tgtEl>
                                          <p:spTgt spid="28"/>
                                        </p:tgtEl>
                                        <p:attrNameLst>
                                          <p:attrName>ppt_h</p:attrName>
                                        </p:attrNameLst>
                                      </p:cBhvr>
                                      <p:tavLst>
                                        <p:tav tm="0">
                                          <p:val>
                                            <p:strVal val="ppt_h"/>
                                          </p:val>
                                        </p:tav>
                                        <p:tav tm="100000">
                                          <p:val>
                                            <p:fltVal val="0"/>
                                          </p:val>
                                        </p:tav>
                                      </p:tavLst>
                                    </p:anim>
                                    <p:animEffect transition="out" filter="fade">
                                      <p:cBhvr>
                                        <p:cTn id="173" dur="500"/>
                                        <p:tgtEl>
                                          <p:spTgt spid="28"/>
                                        </p:tgtEl>
                                      </p:cBhvr>
                                    </p:animEffect>
                                    <p:set>
                                      <p:cBhvr>
                                        <p:cTn id="174" dur="1" fill="hold">
                                          <p:stCondLst>
                                            <p:cond delay="499"/>
                                          </p:stCondLst>
                                        </p:cTn>
                                        <p:tgtEl>
                                          <p:spTgt spid="28"/>
                                        </p:tgtEl>
                                        <p:attrNameLst>
                                          <p:attrName>style.visibility</p:attrName>
                                        </p:attrNameLst>
                                      </p:cBhvr>
                                      <p:to>
                                        <p:strVal val="hidden"/>
                                      </p:to>
                                    </p:set>
                                  </p:childTnLst>
                                </p:cTn>
                              </p:par>
                              <p:par>
                                <p:cTn id="175" presetID="53" presetClass="exit" presetSubtype="32" fill="hold" grpId="1" nodeType="withEffect">
                                  <p:stCondLst>
                                    <p:cond delay="0"/>
                                  </p:stCondLst>
                                  <p:childTnLst>
                                    <p:anim calcmode="lin" valueType="num">
                                      <p:cBhvr>
                                        <p:cTn id="176" dur="500"/>
                                        <p:tgtEl>
                                          <p:spTgt spid="42"/>
                                        </p:tgtEl>
                                        <p:attrNameLst>
                                          <p:attrName>ppt_w</p:attrName>
                                        </p:attrNameLst>
                                      </p:cBhvr>
                                      <p:tavLst>
                                        <p:tav tm="0">
                                          <p:val>
                                            <p:strVal val="ppt_w"/>
                                          </p:val>
                                        </p:tav>
                                        <p:tav tm="100000">
                                          <p:val>
                                            <p:fltVal val="0"/>
                                          </p:val>
                                        </p:tav>
                                      </p:tavLst>
                                    </p:anim>
                                    <p:anim calcmode="lin" valueType="num">
                                      <p:cBhvr>
                                        <p:cTn id="177" dur="500"/>
                                        <p:tgtEl>
                                          <p:spTgt spid="42"/>
                                        </p:tgtEl>
                                        <p:attrNameLst>
                                          <p:attrName>ppt_h</p:attrName>
                                        </p:attrNameLst>
                                      </p:cBhvr>
                                      <p:tavLst>
                                        <p:tav tm="0">
                                          <p:val>
                                            <p:strVal val="ppt_h"/>
                                          </p:val>
                                        </p:tav>
                                        <p:tav tm="100000">
                                          <p:val>
                                            <p:fltVal val="0"/>
                                          </p:val>
                                        </p:tav>
                                      </p:tavLst>
                                    </p:anim>
                                    <p:animEffect transition="out" filter="fade">
                                      <p:cBhvr>
                                        <p:cTn id="178" dur="500"/>
                                        <p:tgtEl>
                                          <p:spTgt spid="42"/>
                                        </p:tgtEl>
                                      </p:cBhvr>
                                    </p:animEffect>
                                    <p:set>
                                      <p:cBhvr>
                                        <p:cTn id="179" dur="1" fill="hold">
                                          <p:stCondLst>
                                            <p:cond delay="499"/>
                                          </p:stCondLst>
                                        </p:cTn>
                                        <p:tgtEl>
                                          <p:spTgt spid="42"/>
                                        </p:tgtEl>
                                        <p:attrNameLst>
                                          <p:attrName>style.visibility</p:attrName>
                                        </p:attrNameLst>
                                      </p:cBhvr>
                                      <p:to>
                                        <p:strVal val="hidden"/>
                                      </p:to>
                                    </p:set>
                                  </p:childTnLst>
                                </p:cTn>
                              </p:par>
                              <p:par>
                                <p:cTn id="180" presetID="53" presetClass="exit" presetSubtype="32" fill="hold" grpId="1" nodeType="withEffect">
                                  <p:stCondLst>
                                    <p:cond delay="0"/>
                                  </p:stCondLst>
                                  <p:childTnLst>
                                    <p:anim calcmode="lin" valueType="num">
                                      <p:cBhvr>
                                        <p:cTn id="181" dur="500"/>
                                        <p:tgtEl>
                                          <p:spTgt spid="44"/>
                                        </p:tgtEl>
                                        <p:attrNameLst>
                                          <p:attrName>ppt_w</p:attrName>
                                        </p:attrNameLst>
                                      </p:cBhvr>
                                      <p:tavLst>
                                        <p:tav tm="0">
                                          <p:val>
                                            <p:strVal val="ppt_w"/>
                                          </p:val>
                                        </p:tav>
                                        <p:tav tm="100000">
                                          <p:val>
                                            <p:fltVal val="0"/>
                                          </p:val>
                                        </p:tav>
                                      </p:tavLst>
                                    </p:anim>
                                    <p:anim calcmode="lin" valueType="num">
                                      <p:cBhvr>
                                        <p:cTn id="182" dur="500"/>
                                        <p:tgtEl>
                                          <p:spTgt spid="44"/>
                                        </p:tgtEl>
                                        <p:attrNameLst>
                                          <p:attrName>ppt_h</p:attrName>
                                        </p:attrNameLst>
                                      </p:cBhvr>
                                      <p:tavLst>
                                        <p:tav tm="0">
                                          <p:val>
                                            <p:strVal val="ppt_h"/>
                                          </p:val>
                                        </p:tav>
                                        <p:tav tm="100000">
                                          <p:val>
                                            <p:fltVal val="0"/>
                                          </p:val>
                                        </p:tav>
                                      </p:tavLst>
                                    </p:anim>
                                    <p:animEffect transition="out" filter="fade">
                                      <p:cBhvr>
                                        <p:cTn id="183" dur="500"/>
                                        <p:tgtEl>
                                          <p:spTgt spid="44"/>
                                        </p:tgtEl>
                                      </p:cBhvr>
                                    </p:animEffect>
                                    <p:set>
                                      <p:cBhvr>
                                        <p:cTn id="184" dur="1" fill="hold">
                                          <p:stCondLst>
                                            <p:cond delay="499"/>
                                          </p:stCondLst>
                                        </p:cTn>
                                        <p:tgtEl>
                                          <p:spTgt spid="44"/>
                                        </p:tgtEl>
                                        <p:attrNameLst>
                                          <p:attrName>style.visibility</p:attrName>
                                        </p:attrNameLst>
                                      </p:cBhvr>
                                      <p:to>
                                        <p:strVal val="hidden"/>
                                      </p:to>
                                    </p:set>
                                  </p:childTnLst>
                                </p:cTn>
                              </p:par>
                              <p:par>
                                <p:cTn id="185" presetID="53" presetClass="exit" presetSubtype="32" fill="hold" nodeType="withEffect">
                                  <p:stCondLst>
                                    <p:cond delay="0"/>
                                  </p:stCondLst>
                                  <p:childTnLst>
                                    <p:anim calcmode="lin" valueType="num">
                                      <p:cBhvr>
                                        <p:cTn id="186" dur="500"/>
                                        <p:tgtEl>
                                          <p:spTgt spid="77"/>
                                        </p:tgtEl>
                                        <p:attrNameLst>
                                          <p:attrName>ppt_w</p:attrName>
                                        </p:attrNameLst>
                                      </p:cBhvr>
                                      <p:tavLst>
                                        <p:tav tm="0">
                                          <p:val>
                                            <p:strVal val="ppt_w"/>
                                          </p:val>
                                        </p:tav>
                                        <p:tav tm="100000">
                                          <p:val>
                                            <p:fltVal val="0"/>
                                          </p:val>
                                        </p:tav>
                                      </p:tavLst>
                                    </p:anim>
                                    <p:anim calcmode="lin" valueType="num">
                                      <p:cBhvr>
                                        <p:cTn id="187" dur="500"/>
                                        <p:tgtEl>
                                          <p:spTgt spid="77"/>
                                        </p:tgtEl>
                                        <p:attrNameLst>
                                          <p:attrName>ppt_h</p:attrName>
                                        </p:attrNameLst>
                                      </p:cBhvr>
                                      <p:tavLst>
                                        <p:tav tm="0">
                                          <p:val>
                                            <p:strVal val="ppt_h"/>
                                          </p:val>
                                        </p:tav>
                                        <p:tav tm="100000">
                                          <p:val>
                                            <p:fltVal val="0"/>
                                          </p:val>
                                        </p:tav>
                                      </p:tavLst>
                                    </p:anim>
                                    <p:animEffect transition="out" filter="fade">
                                      <p:cBhvr>
                                        <p:cTn id="188" dur="500"/>
                                        <p:tgtEl>
                                          <p:spTgt spid="77"/>
                                        </p:tgtEl>
                                      </p:cBhvr>
                                    </p:animEffect>
                                    <p:set>
                                      <p:cBhvr>
                                        <p:cTn id="189" dur="1" fill="hold">
                                          <p:stCondLst>
                                            <p:cond delay="499"/>
                                          </p:stCondLst>
                                        </p:cTn>
                                        <p:tgtEl>
                                          <p:spTgt spid="77"/>
                                        </p:tgtEl>
                                        <p:attrNameLst>
                                          <p:attrName>style.visibility</p:attrName>
                                        </p:attrNameLst>
                                      </p:cBhvr>
                                      <p:to>
                                        <p:strVal val="hidden"/>
                                      </p:to>
                                    </p:set>
                                  </p:childTnLst>
                                </p:cTn>
                              </p:par>
                              <p:par>
                                <p:cTn id="190" presetID="53" presetClass="exit" presetSubtype="32" fill="hold" grpId="1" nodeType="withEffect">
                                  <p:stCondLst>
                                    <p:cond delay="0"/>
                                  </p:stCondLst>
                                  <p:childTnLst>
                                    <p:anim calcmode="lin" valueType="num">
                                      <p:cBhvr>
                                        <p:cTn id="191" dur="500"/>
                                        <p:tgtEl>
                                          <p:spTgt spid="63"/>
                                        </p:tgtEl>
                                        <p:attrNameLst>
                                          <p:attrName>ppt_w</p:attrName>
                                        </p:attrNameLst>
                                      </p:cBhvr>
                                      <p:tavLst>
                                        <p:tav tm="0">
                                          <p:val>
                                            <p:strVal val="ppt_w"/>
                                          </p:val>
                                        </p:tav>
                                        <p:tav tm="100000">
                                          <p:val>
                                            <p:fltVal val="0"/>
                                          </p:val>
                                        </p:tav>
                                      </p:tavLst>
                                    </p:anim>
                                    <p:anim calcmode="lin" valueType="num">
                                      <p:cBhvr>
                                        <p:cTn id="192" dur="500"/>
                                        <p:tgtEl>
                                          <p:spTgt spid="63"/>
                                        </p:tgtEl>
                                        <p:attrNameLst>
                                          <p:attrName>ppt_h</p:attrName>
                                        </p:attrNameLst>
                                      </p:cBhvr>
                                      <p:tavLst>
                                        <p:tav tm="0">
                                          <p:val>
                                            <p:strVal val="ppt_h"/>
                                          </p:val>
                                        </p:tav>
                                        <p:tav tm="100000">
                                          <p:val>
                                            <p:fltVal val="0"/>
                                          </p:val>
                                        </p:tav>
                                      </p:tavLst>
                                    </p:anim>
                                    <p:animEffect transition="out" filter="fade">
                                      <p:cBhvr>
                                        <p:cTn id="193" dur="500"/>
                                        <p:tgtEl>
                                          <p:spTgt spid="63"/>
                                        </p:tgtEl>
                                      </p:cBhvr>
                                    </p:animEffect>
                                    <p:set>
                                      <p:cBhvr>
                                        <p:cTn id="194" dur="1" fill="hold">
                                          <p:stCondLst>
                                            <p:cond delay="499"/>
                                          </p:stCondLst>
                                        </p:cTn>
                                        <p:tgtEl>
                                          <p:spTgt spid="63"/>
                                        </p:tgtEl>
                                        <p:attrNameLst>
                                          <p:attrName>style.visibility</p:attrName>
                                        </p:attrNameLst>
                                      </p:cBhvr>
                                      <p:to>
                                        <p:strVal val="hidden"/>
                                      </p:to>
                                    </p:set>
                                  </p:childTnLst>
                                </p:cTn>
                              </p:par>
                              <p:par>
                                <p:cTn id="195" presetID="53" presetClass="exit" presetSubtype="32" fill="hold" nodeType="withEffect">
                                  <p:stCondLst>
                                    <p:cond delay="0"/>
                                  </p:stCondLst>
                                  <p:childTnLst>
                                    <p:anim calcmode="lin" valueType="num">
                                      <p:cBhvr>
                                        <p:cTn id="196" dur="500"/>
                                        <p:tgtEl>
                                          <p:spTgt spid="79"/>
                                        </p:tgtEl>
                                        <p:attrNameLst>
                                          <p:attrName>ppt_w</p:attrName>
                                        </p:attrNameLst>
                                      </p:cBhvr>
                                      <p:tavLst>
                                        <p:tav tm="0">
                                          <p:val>
                                            <p:strVal val="ppt_w"/>
                                          </p:val>
                                        </p:tav>
                                        <p:tav tm="100000">
                                          <p:val>
                                            <p:fltVal val="0"/>
                                          </p:val>
                                        </p:tav>
                                      </p:tavLst>
                                    </p:anim>
                                    <p:anim calcmode="lin" valueType="num">
                                      <p:cBhvr>
                                        <p:cTn id="197" dur="500"/>
                                        <p:tgtEl>
                                          <p:spTgt spid="79"/>
                                        </p:tgtEl>
                                        <p:attrNameLst>
                                          <p:attrName>ppt_h</p:attrName>
                                        </p:attrNameLst>
                                      </p:cBhvr>
                                      <p:tavLst>
                                        <p:tav tm="0">
                                          <p:val>
                                            <p:strVal val="ppt_h"/>
                                          </p:val>
                                        </p:tav>
                                        <p:tav tm="100000">
                                          <p:val>
                                            <p:fltVal val="0"/>
                                          </p:val>
                                        </p:tav>
                                      </p:tavLst>
                                    </p:anim>
                                    <p:animEffect transition="out" filter="fade">
                                      <p:cBhvr>
                                        <p:cTn id="198" dur="500"/>
                                        <p:tgtEl>
                                          <p:spTgt spid="79"/>
                                        </p:tgtEl>
                                      </p:cBhvr>
                                    </p:animEffect>
                                    <p:set>
                                      <p:cBhvr>
                                        <p:cTn id="199" dur="1" fill="hold">
                                          <p:stCondLst>
                                            <p:cond delay="499"/>
                                          </p:stCondLst>
                                        </p:cTn>
                                        <p:tgtEl>
                                          <p:spTgt spid="79"/>
                                        </p:tgtEl>
                                        <p:attrNameLst>
                                          <p:attrName>style.visibility</p:attrName>
                                        </p:attrNameLst>
                                      </p:cBhvr>
                                      <p:to>
                                        <p:strVal val="hidden"/>
                                      </p:to>
                                    </p:set>
                                  </p:childTnLst>
                                </p:cTn>
                              </p:par>
                              <p:par>
                                <p:cTn id="200" presetID="53" presetClass="exit" presetSubtype="32" fill="hold" nodeType="withEffect">
                                  <p:stCondLst>
                                    <p:cond delay="0"/>
                                  </p:stCondLst>
                                  <p:childTnLst>
                                    <p:anim calcmode="lin" valueType="num">
                                      <p:cBhvr>
                                        <p:cTn id="201" dur="500"/>
                                        <p:tgtEl>
                                          <p:spTgt spid="76"/>
                                        </p:tgtEl>
                                        <p:attrNameLst>
                                          <p:attrName>ppt_w</p:attrName>
                                        </p:attrNameLst>
                                      </p:cBhvr>
                                      <p:tavLst>
                                        <p:tav tm="0">
                                          <p:val>
                                            <p:strVal val="ppt_w"/>
                                          </p:val>
                                        </p:tav>
                                        <p:tav tm="100000">
                                          <p:val>
                                            <p:fltVal val="0"/>
                                          </p:val>
                                        </p:tav>
                                      </p:tavLst>
                                    </p:anim>
                                    <p:anim calcmode="lin" valueType="num">
                                      <p:cBhvr>
                                        <p:cTn id="202" dur="500"/>
                                        <p:tgtEl>
                                          <p:spTgt spid="76"/>
                                        </p:tgtEl>
                                        <p:attrNameLst>
                                          <p:attrName>ppt_h</p:attrName>
                                        </p:attrNameLst>
                                      </p:cBhvr>
                                      <p:tavLst>
                                        <p:tav tm="0">
                                          <p:val>
                                            <p:strVal val="ppt_h"/>
                                          </p:val>
                                        </p:tav>
                                        <p:tav tm="100000">
                                          <p:val>
                                            <p:fltVal val="0"/>
                                          </p:val>
                                        </p:tav>
                                      </p:tavLst>
                                    </p:anim>
                                    <p:animEffect transition="out" filter="fade">
                                      <p:cBhvr>
                                        <p:cTn id="203" dur="500"/>
                                        <p:tgtEl>
                                          <p:spTgt spid="76"/>
                                        </p:tgtEl>
                                      </p:cBhvr>
                                    </p:animEffect>
                                    <p:set>
                                      <p:cBhvr>
                                        <p:cTn id="204" dur="1" fill="hold">
                                          <p:stCondLst>
                                            <p:cond delay="499"/>
                                          </p:stCondLst>
                                        </p:cTn>
                                        <p:tgtEl>
                                          <p:spTgt spid="76"/>
                                        </p:tgtEl>
                                        <p:attrNameLst>
                                          <p:attrName>style.visibility</p:attrName>
                                        </p:attrNameLst>
                                      </p:cBhvr>
                                      <p:to>
                                        <p:strVal val="hidden"/>
                                      </p:to>
                                    </p:set>
                                  </p:childTnLst>
                                </p:cTn>
                              </p:par>
                              <p:par>
                                <p:cTn id="205" presetID="53" presetClass="exit" presetSubtype="32" fill="hold" grpId="1" nodeType="withEffect">
                                  <p:stCondLst>
                                    <p:cond delay="0"/>
                                  </p:stCondLst>
                                  <p:childTnLst>
                                    <p:anim calcmode="lin" valueType="num">
                                      <p:cBhvr>
                                        <p:cTn id="206" dur="500"/>
                                        <p:tgtEl>
                                          <p:spTgt spid="67"/>
                                        </p:tgtEl>
                                        <p:attrNameLst>
                                          <p:attrName>ppt_w</p:attrName>
                                        </p:attrNameLst>
                                      </p:cBhvr>
                                      <p:tavLst>
                                        <p:tav tm="0">
                                          <p:val>
                                            <p:strVal val="ppt_w"/>
                                          </p:val>
                                        </p:tav>
                                        <p:tav tm="100000">
                                          <p:val>
                                            <p:fltVal val="0"/>
                                          </p:val>
                                        </p:tav>
                                      </p:tavLst>
                                    </p:anim>
                                    <p:anim calcmode="lin" valueType="num">
                                      <p:cBhvr>
                                        <p:cTn id="207" dur="500"/>
                                        <p:tgtEl>
                                          <p:spTgt spid="67"/>
                                        </p:tgtEl>
                                        <p:attrNameLst>
                                          <p:attrName>ppt_h</p:attrName>
                                        </p:attrNameLst>
                                      </p:cBhvr>
                                      <p:tavLst>
                                        <p:tav tm="0">
                                          <p:val>
                                            <p:strVal val="ppt_h"/>
                                          </p:val>
                                        </p:tav>
                                        <p:tav tm="100000">
                                          <p:val>
                                            <p:fltVal val="0"/>
                                          </p:val>
                                        </p:tav>
                                      </p:tavLst>
                                    </p:anim>
                                    <p:animEffect transition="out" filter="fade">
                                      <p:cBhvr>
                                        <p:cTn id="208" dur="500"/>
                                        <p:tgtEl>
                                          <p:spTgt spid="67"/>
                                        </p:tgtEl>
                                      </p:cBhvr>
                                    </p:animEffect>
                                    <p:set>
                                      <p:cBhvr>
                                        <p:cTn id="209" dur="1" fill="hold">
                                          <p:stCondLst>
                                            <p:cond delay="499"/>
                                          </p:stCondLst>
                                        </p:cTn>
                                        <p:tgtEl>
                                          <p:spTgt spid="67"/>
                                        </p:tgtEl>
                                        <p:attrNameLst>
                                          <p:attrName>style.visibility</p:attrName>
                                        </p:attrNameLst>
                                      </p:cBhvr>
                                      <p:to>
                                        <p:strVal val="hidden"/>
                                      </p:to>
                                    </p:set>
                                  </p:childTnLst>
                                </p:cTn>
                              </p:par>
                              <p:par>
                                <p:cTn id="210" presetID="53" presetClass="exit" presetSubtype="32" fill="hold" grpId="1" nodeType="withEffect">
                                  <p:stCondLst>
                                    <p:cond delay="0"/>
                                  </p:stCondLst>
                                  <p:childTnLst>
                                    <p:anim calcmode="lin" valueType="num">
                                      <p:cBhvr>
                                        <p:cTn id="211" dur="500"/>
                                        <p:tgtEl>
                                          <p:spTgt spid="65"/>
                                        </p:tgtEl>
                                        <p:attrNameLst>
                                          <p:attrName>ppt_w</p:attrName>
                                        </p:attrNameLst>
                                      </p:cBhvr>
                                      <p:tavLst>
                                        <p:tav tm="0">
                                          <p:val>
                                            <p:strVal val="ppt_w"/>
                                          </p:val>
                                        </p:tav>
                                        <p:tav tm="100000">
                                          <p:val>
                                            <p:fltVal val="0"/>
                                          </p:val>
                                        </p:tav>
                                      </p:tavLst>
                                    </p:anim>
                                    <p:anim calcmode="lin" valueType="num">
                                      <p:cBhvr>
                                        <p:cTn id="212" dur="500"/>
                                        <p:tgtEl>
                                          <p:spTgt spid="65"/>
                                        </p:tgtEl>
                                        <p:attrNameLst>
                                          <p:attrName>ppt_h</p:attrName>
                                        </p:attrNameLst>
                                      </p:cBhvr>
                                      <p:tavLst>
                                        <p:tav tm="0">
                                          <p:val>
                                            <p:strVal val="ppt_h"/>
                                          </p:val>
                                        </p:tav>
                                        <p:tav tm="100000">
                                          <p:val>
                                            <p:fltVal val="0"/>
                                          </p:val>
                                        </p:tav>
                                      </p:tavLst>
                                    </p:anim>
                                    <p:animEffect transition="out" filter="fade">
                                      <p:cBhvr>
                                        <p:cTn id="213" dur="500"/>
                                        <p:tgtEl>
                                          <p:spTgt spid="65"/>
                                        </p:tgtEl>
                                      </p:cBhvr>
                                    </p:animEffect>
                                    <p:set>
                                      <p:cBhvr>
                                        <p:cTn id="214" dur="1" fill="hold">
                                          <p:stCondLst>
                                            <p:cond delay="499"/>
                                          </p:stCondLst>
                                        </p:cTn>
                                        <p:tgtEl>
                                          <p:spTgt spid="65"/>
                                        </p:tgtEl>
                                        <p:attrNameLst>
                                          <p:attrName>style.visibility</p:attrName>
                                        </p:attrNameLst>
                                      </p:cBhvr>
                                      <p:to>
                                        <p:strVal val="hidden"/>
                                      </p:to>
                                    </p:set>
                                  </p:childTnLst>
                                </p:cTn>
                              </p:par>
                              <p:par>
                                <p:cTn id="215" presetID="53" presetClass="exit" presetSubtype="32" fill="hold" grpId="1" nodeType="withEffect">
                                  <p:stCondLst>
                                    <p:cond delay="0"/>
                                  </p:stCondLst>
                                  <p:childTnLst>
                                    <p:anim calcmode="lin" valueType="num">
                                      <p:cBhvr>
                                        <p:cTn id="216" dur="500"/>
                                        <p:tgtEl>
                                          <p:spTgt spid="50"/>
                                        </p:tgtEl>
                                        <p:attrNameLst>
                                          <p:attrName>ppt_w</p:attrName>
                                        </p:attrNameLst>
                                      </p:cBhvr>
                                      <p:tavLst>
                                        <p:tav tm="0">
                                          <p:val>
                                            <p:strVal val="ppt_w"/>
                                          </p:val>
                                        </p:tav>
                                        <p:tav tm="100000">
                                          <p:val>
                                            <p:fltVal val="0"/>
                                          </p:val>
                                        </p:tav>
                                      </p:tavLst>
                                    </p:anim>
                                    <p:anim calcmode="lin" valueType="num">
                                      <p:cBhvr>
                                        <p:cTn id="217" dur="500"/>
                                        <p:tgtEl>
                                          <p:spTgt spid="50"/>
                                        </p:tgtEl>
                                        <p:attrNameLst>
                                          <p:attrName>ppt_h</p:attrName>
                                        </p:attrNameLst>
                                      </p:cBhvr>
                                      <p:tavLst>
                                        <p:tav tm="0">
                                          <p:val>
                                            <p:strVal val="ppt_h"/>
                                          </p:val>
                                        </p:tav>
                                        <p:tav tm="100000">
                                          <p:val>
                                            <p:fltVal val="0"/>
                                          </p:val>
                                        </p:tav>
                                      </p:tavLst>
                                    </p:anim>
                                    <p:animEffect transition="out" filter="fade">
                                      <p:cBhvr>
                                        <p:cTn id="218" dur="500"/>
                                        <p:tgtEl>
                                          <p:spTgt spid="50"/>
                                        </p:tgtEl>
                                      </p:cBhvr>
                                    </p:animEffect>
                                    <p:set>
                                      <p:cBhvr>
                                        <p:cTn id="219" dur="1" fill="hold">
                                          <p:stCondLst>
                                            <p:cond delay="499"/>
                                          </p:stCondLst>
                                        </p:cTn>
                                        <p:tgtEl>
                                          <p:spTgt spid="50"/>
                                        </p:tgtEl>
                                        <p:attrNameLst>
                                          <p:attrName>style.visibility</p:attrName>
                                        </p:attrNameLst>
                                      </p:cBhvr>
                                      <p:to>
                                        <p:strVal val="hidden"/>
                                      </p:to>
                                    </p:set>
                                  </p:childTnLst>
                                </p:cTn>
                              </p:par>
                              <p:par>
                                <p:cTn id="220" presetID="53" presetClass="exit" presetSubtype="32" fill="hold" grpId="1" nodeType="withEffect">
                                  <p:stCondLst>
                                    <p:cond delay="0"/>
                                  </p:stCondLst>
                                  <p:childTnLst>
                                    <p:anim calcmode="lin" valueType="num">
                                      <p:cBhvr>
                                        <p:cTn id="221" dur="500"/>
                                        <p:tgtEl>
                                          <p:spTgt spid="52"/>
                                        </p:tgtEl>
                                        <p:attrNameLst>
                                          <p:attrName>ppt_w</p:attrName>
                                        </p:attrNameLst>
                                      </p:cBhvr>
                                      <p:tavLst>
                                        <p:tav tm="0">
                                          <p:val>
                                            <p:strVal val="ppt_w"/>
                                          </p:val>
                                        </p:tav>
                                        <p:tav tm="100000">
                                          <p:val>
                                            <p:fltVal val="0"/>
                                          </p:val>
                                        </p:tav>
                                      </p:tavLst>
                                    </p:anim>
                                    <p:anim calcmode="lin" valueType="num">
                                      <p:cBhvr>
                                        <p:cTn id="222" dur="500"/>
                                        <p:tgtEl>
                                          <p:spTgt spid="52"/>
                                        </p:tgtEl>
                                        <p:attrNameLst>
                                          <p:attrName>ppt_h</p:attrName>
                                        </p:attrNameLst>
                                      </p:cBhvr>
                                      <p:tavLst>
                                        <p:tav tm="0">
                                          <p:val>
                                            <p:strVal val="ppt_h"/>
                                          </p:val>
                                        </p:tav>
                                        <p:tav tm="100000">
                                          <p:val>
                                            <p:fltVal val="0"/>
                                          </p:val>
                                        </p:tav>
                                      </p:tavLst>
                                    </p:anim>
                                    <p:animEffect transition="out" filter="fade">
                                      <p:cBhvr>
                                        <p:cTn id="223" dur="500"/>
                                        <p:tgtEl>
                                          <p:spTgt spid="52"/>
                                        </p:tgtEl>
                                      </p:cBhvr>
                                    </p:animEffect>
                                    <p:set>
                                      <p:cBhvr>
                                        <p:cTn id="224" dur="1" fill="hold">
                                          <p:stCondLst>
                                            <p:cond delay="499"/>
                                          </p:stCondLst>
                                        </p:cTn>
                                        <p:tgtEl>
                                          <p:spTgt spid="52"/>
                                        </p:tgtEl>
                                        <p:attrNameLst>
                                          <p:attrName>style.visibility</p:attrName>
                                        </p:attrNameLst>
                                      </p:cBhvr>
                                      <p:to>
                                        <p:strVal val="hidden"/>
                                      </p:to>
                                    </p:set>
                                  </p:childTnLst>
                                </p:cTn>
                              </p:par>
                              <p:par>
                                <p:cTn id="225" presetID="53" presetClass="exit" presetSubtype="32" fill="hold" grpId="1" nodeType="withEffect">
                                  <p:stCondLst>
                                    <p:cond delay="0"/>
                                  </p:stCondLst>
                                  <p:childTnLst>
                                    <p:anim calcmode="lin" valueType="num">
                                      <p:cBhvr>
                                        <p:cTn id="226" dur="500"/>
                                        <p:tgtEl>
                                          <p:spTgt spid="48"/>
                                        </p:tgtEl>
                                        <p:attrNameLst>
                                          <p:attrName>ppt_w</p:attrName>
                                        </p:attrNameLst>
                                      </p:cBhvr>
                                      <p:tavLst>
                                        <p:tav tm="0">
                                          <p:val>
                                            <p:strVal val="ppt_w"/>
                                          </p:val>
                                        </p:tav>
                                        <p:tav tm="100000">
                                          <p:val>
                                            <p:fltVal val="0"/>
                                          </p:val>
                                        </p:tav>
                                      </p:tavLst>
                                    </p:anim>
                                    <p:anim calcmode="lin" valueType="num">
                                      <p:cBhvr>
                                        <p:cTn id="227" dur="500"/>
                                        <p:tgtEl>
                                          <p:spTgt spid="48"/>
                                        </p:tgtEl>
                                        <p:attrNameLst>
                                          <p:attrName>ppt_h</p:attrName>
                                        </p:attrNameLst>
                                      </p:cBhvr>
                                      <p:tavLst>
                                        <p:tav tm="0">
                                          <p:val>
                                            <p:strVal val="ppt_h"/>
                                          </p:val>
                                        </p:tav>
                                        <p:tav tm="100000">
                                          <p:val>
                                            <p:fltVal val="0"/>
                                          </p:val>
                                        </p:tav>
                                      </p:tavLst>
                                    </p:anim>
                                    <p:animEffect transition="out" filter="fade">
                                      <p:cBhvr>
                                        <p:cTn id="228" dur="500"/>
                                        <p:tgtEl>
                                          <p:spTgt spid="48"/>
                                        </p:tgtEl>
                                      </p:cBhvr>
                                    </p:animEffect>
                                    <p:set>
                                      <p:cBhvr>
                                        <p:cTn id="229" dur="1" fill="hold">
                                          <p:stCondLst>
                                            <p:cond delay="499"/>
                                          </p:stCondLst>
                                        </p:cTn>
                                        <p:tgtEl>
                                          <p:spTgt spid="48"/>
                                        </p:tgtEl>
                                        <p:attrNameLst>
                                          <p:attrName>style.visibility</p:attrName>
                                        </p:attrNameLst>
                                      </p:cBhvr>
                                      <p:to>
                                        <p:strVal val="hidden"/>
                                      </p:to>
                                    </p:set>
                                  </p:childTnLst>
                                </p:cTn>
                              </p:par>
                              <p:par>
                                <p:cTn id="230" presetID="53" presetClass="exit" presetSubtype="32" fill="hold" nodeType="withEffect">
                                  <p:stCondLst>
                                    <p:cond delay="0"/>
                                  </p:stCondLst>
                                  <p:childTnLst>
                                    <p:anim calcmode="lin" valueType="num">
                                      <p:cBhvr>
                                        <p:cTn id="231" dur="500"/>
                                        <p:tgtEl>
                                          <p:spTgt spid="85"/>
                                        </p:tgtEl>
                                        <p:attrNameLst>
                                          <p:attrName>ppt_w</p:attrName>
                                        </p:attrNameLst>
                                      </p:cBhvr>
                                      <p:tavLst>
                                        <p:tav tm="0">
                                          <p:val>
                                            <p:strVal val="ppt_w"/>
                                          </p:val>
                                        </p:tav>
                                        <p:tav tm="100000">
                                          <p:val>
                                            <p:fltVal val="0"/>
                                          </p:val>
                                        </p:tav>
                                      </p:tavLst>
                                    </p:anim>
                                    <p:anim calcmode="lin" valueType="num">
                                      <p:cBhvr>
                                        <p:cTn id="232" dur="500"/>
                                        <p:tgtEl>
                                          <p:spTgt spid="85"/>
                                        </p:tgtEl>
                                        <p:attrNameLst>
                                          <p:attrName>ppt_h</p:attrName>
                                        </p:attrNameLst>
                                      </p:cBhvr>
                                      <p:tavLst>
                                        <p:tav tm="0">
                                          <p:val>
                                            <p:strVal val="ppt_h"/>
                                          </p:val>
                                        </p:tav>
                                        <p:tav tm="100000">
                                          <p:val>
                                            <p:fltVal val="0"/>
                                          </p:val>
                                        </p:tav>
                                      </p:tavLst>
                                    </p:anim>
                                    <p:animEffect transition="out" filter="fade">
                                      <p:cBhvr>
                                        <p:cTn id="233" dur="500"/>
                                        <p:tgtEl>
                                          <p:spTgt spid="85"/>
                                        </p:tgtEl>
                                      </p:cBhvr>
                                    </p:animEffect>
                                    <p:set>
                                      <p:cBhvr>
                                        <p:cTn id="234" dur="1" fill="hold">
                                          <p:stCondLst>
                                            <p:cond delay="499"/>
                                          </p:stCondLst>
                                        </p:cTn>
                                        <p:tgtEl>
                                          <p:spTgt spid="85"/>
                                        </p:tgtEl>
                                        <p:attrNameLst>
                                          <p:attrName>style.visibility</p:attrName>
                                        </p:attrNameLst>
                                      </p:cBhvr>
                                      <p:to>
                                        <p:strVal val="hidden"/>
                                      </p:to>
                                    </p:set>
                                  </p:childTnLst>
                                </p:cTn>
                              </p:par>
                              <p:par>
                                <p:cTn id="235" presetID="53" presetClass="exit" presetSubtype="32" fill="hold" nodeType="withEffect">
                                  <p:stCondLst>
                                    <p:cond delay="0"/>
                                  </p:stCondLst>
                                  <p:childTnLst>
                                    <p:anim calcmode="lin" valueType="num">
                                      <p:cBhvr>
                                        <p:cTn id="236" dur="500"/>
                                        <p:tgtEl>
                                          <p:spTgt spid="88"/>
                                        </p:tgtEl>
                                        <p:attrNameLst>
                                          <p:attrName>ppt_w</p:attrName>
                                        </p:attrNameLst>
                                      </p:cBhvr>
                                      <p:tavLst>
                                        <p:tav tm="0">
                                          <p:val>
                                            <p:strVal val="ppt_w"/>
                                          </p:val>
                                        </p:tav>
                                        <p:tav tm="100000">
                                          <p:val>
                                            <p:fltVal val="0"/>
                                          </p:val>
                                        </p:tav>
                                      </p:tavLst>
                                    </p:anim>
                                    <p:anim calcmode="lin" valueType="num">
                                      <p:cBhvr>
                                        <p:cTn id="237" dur="500"/>
                                        <p:tgtEl>
                                          <p:spTgt spid="88"/>
                                        </p:tgtEl>
                                        <p:attrNameLst>
                                          <p:attrName>ppt_h</p:attrName>
                                        </p:attrNameLst>
                                      </p:cBhvr>
                                      <p:tavLst>
                                        <p:tav tm="0">
                                          <p:val>
                                            <p:strVal val="ppt_h"/>
                                          </p:val>
                                        </p:tav>
                                        <p:tav tm="100000">
                                          <p:val>
                                            <p:fltVal val="0"/>
                                          </p:val>
                                        </p:tav>
                                      </p:tavLst>
                                    </p:anim>
                                    <p:animEffect transition="out" filter="fade">
                                      <p:cBhvr>
                                        <p:cTn id="238" dur="500"/>
                                        <p:tgtEl>
                                          <p:spTgt spid="88"/>
                                        </p:tgtEl>
                                      </p:cBhvr>
                                    </p:animEffect>
                                    <p:set>
                                      <p:cBhvr>
                                        <p:cTn id="239" dur="1" fill="hold">
                                          <p:stCondLst>
                                            <p:cond delay="499"/>
                                          </p:stCondLst>
                                        </p:cTn>
                                        <p:tgtEl>
                                          <p:spTgt spid="88"/>
                                        </p:tgtEl>
                                        <p:attrNameLst>
                                          <p:attrName>style.visibility</p:attrName>
                                        </p:attrNameLst>
                                      </p:cBhvr>
                                      <p:to>
                                        <p:strVal val="hidden"/>
                                      </p:to>
                                    </p:set>
                                  </p:childTnLst>
                                </p:cTn>
                              </p:par>
                              <p:par>
                                <p:cTn id="240" presetID="53" presetClass="exit" presetSubtype="32" fill="hold" nodeType="withEffect">
                                  <p:stCondLst>
                                    <p:cond delay="0"/>
                                  </p:stCondLst>
                                  <p:childTnLst>
                                    <p:anim calcmode="lin" valueType="num">
                                      <p:cBhvr>
                                        <p:cTn id="241" dur="500"/>
                                        <p:tgtEl>
                                          <p:spTgt spid="87"/>
                                        </p:tgtEl>
                                        <p:attrNameLst>
                                          <p:attrName>ppt_w</p:attrName>
                                        </p:attrNameLst>
                                      </p:cBhvr>
                                      <p:tavLst>
                                        <p:tav tm="0">
                                          <p:val>
                                            <p:strVal val="ppt_w"/>
                                          </p:val>
                                        </p:tav>
                                        <p:tav tm="100000">
                                          <p:val>
                                            <p:fltVal val="0"/>
                                          </p:val>
                                        </p:tav>
                                      </p:tavLst>
                                    </p:anim>
                                    <p:anim calcmode="lin" valueType="num">
                                      <p:cBhvr>
                                        <p:cTn id="242" dur="500"/>
                                        <p:tgtEl>
                                          <p:spTgt spid="87"/>
                                        </p:tgtEl>
                                        <p:attrNameLst>
                                          <p:attrName>ppt_h</p:attrName>
                                        </p:attrNameLst>
                                      </p:cBhvr>
                                      <p:tavLst>
                                        <p:tav tm="0">
                                          <p:val>
                                            <p:strVal val="ppt_h"/>
                                          </p:val>
                                        </p:tav>
                                        <p:tav tm="100000">
                                          <p:val>
                                            <p:fltVal val="0"/>
                                          </p:val>
                                        </p:tav>
                                      </p:tavLst>
                                    </p:anim>
                                    <p:animEffect transition="out" filter="fade">
                                      <p:cBhvr>
                                        <p:cTn id="243" dur="500"/>
                                        <p:tgtEl>
                                          <p:spTgt spid="87"/>
                                        </p:tgtEl>
                                      </p:cBhvr>
                                    </p:animEffect>
                                    <p:set>
                                      <p:cBhvr>
                                        <p:cTn id="244" dur="1" fill="hold">
                                          <p:stCondLst>
                                            <p:cond delay="499"/>
                                          </p:stCondLst>
                                        </p:cTn>
                                        <p:tgtEl>
                                          <p:spTgt spid="87"/>
                                        </p:tgtEl>
                                        <p:attrNameLst>
                                          <p:attrName>style.visibility</p:attrName>
                                        </p:attrNameLst>
                                      </p:cBhvr>
                                      <p:to>
                                        <p:strVal val="hidden"/>
                                      </p:to>
                                    </p:set>
                                  </p:childTnLst>
                                </p:cTn>
                              </p:par>
                              <p:par>
                                <p:cTn id="245" presetID="53" presetClass="exit" presetSubtype="32" fill="hold" grpId="1" nodeType="withEffect">
                                  <p:stCondLst>
                                    <p:cond delay="0"/>
                                  </p:stCondLst>
                                  <p:childTnLst>
                                    <p:anim calcmode="lin" valueType="num">
                                      <p:cBhvr>
                                        <p:cTn id="246" dur="500"/>
                                        <p:tgtEl>
                                          <p:spTgt spid="56"/>
                                        </p:tgtEl>
                                        <p:attrNameLst>
                                          <p:attrName>ppt_w</p:attrName>
                                        </p:attrNameLst>
                                      </p:cBhvr>
                                      <p:tavLst>
                                        <p:tav tm="0">
                                          <p:val>
                                            <p:strVal val="ppt_w"/>
                                          </p:val>
                                        </p:tav>
                                        <p:tav tm="100000">
                                          <p:val>
                                            <p:fltVal val="0"/>
                                          </p:val>
                                        </p:tav>
                                      </p:tavLst>
                                    </p:anim>
                                    <p:anim calcmode="lin" valueType="num">
                                      <p:cBhvr>
                                        <p:cTn id="247" dur="500"/>
                                        <p:tgtEl>
                                          <p:spTgt spid="56"/>
                                        </p:tgtEl>
                                        <p:attrNameLst>
                                          <p:attrName>ppt_h</p:attrName>
                                        </p:attrNameLst>
                                      </p:cBhvr>
                                      <p:tavLst>
                                        <p:tav tm="0">
                                          <p:val>
                                            <p:strVal val="ppt_h"/>
                                          </p:val>
                                        </p:tav>
                                        <p:tav tm="100000">
                                          <p:val>
                                            <p:fltVal val="0"/>
                                          </p:val>
                                        </p:tav>
                                      </p:tavLst>
                                    </p:anim>
                                    <p:animEffect transition="out" filter="fade">
                                      <p:cBhvr>
                                        <p:cTn id="248" dur="500"/>
                                        <p:tgtEl>
                                          <p:spTgt spid="56"/>
                                        </p:tgtEl>
                                      </p:cBhvr>
                                    </p:animEffect>
                                    <p:set>
                                      <p:cBhvr>
                                        <p:cTn id="249" dur="1" fill="hold">
                                          <p:stCondLst>
                                            <p:cond delay="499"/>
                                          </p:stCondLst>
                                        </p:cTn>
                                        <p:tgtEl>
                                          <p:spTgt spid="56"/>
                                        </p:tgtEl>
                                        <p:attrNameLst>
                                          <p:attrName>style.visibility</p:attrName>
                                        </p:attrNameLst>
                                      </p:cBhvr>
                                      <p:to>
                                        <p:strVal val="hidden"/>
                                      </p:to>
                                    </p:set>
                                  </p:childTnLst>
                                </p:cTn>
                              </p:par>
                              <p:par>
                                <p:cTn id="250" presetID="53" presetClass="exit" presetSubtype="32" fill="hold" grpId="1" nodeType="withEffect">
                                  <p:stCondLst>
                                    <p:cond delay="0"/>
                                  </p:stCondLst>
                                  <p:childTnLst>
                                    <p:anim calcmode="lin" valueType="num">
                                      <p:cBhvr>
                                        <p:cTn id="251" dur="500"/>
                                        <p:tgtEl>
                                          <p:spTgt spid="54"/>
                                        </p:tgtEl>
                                        <p:attrNameLst>
                                          <p:attrName>ppt_w</p:attrName>
                                        </p:attrNameLst>
                                      </p:cBhvr>
                                      <p:tavLst>
                                        <p:tav tm="0">
                                          <p:val>
                                            <p:strVal val="ppt_w"/>
                                          </p:val>
                                        </p:tav>
                                        <p:tav tm="100000">
                                          <p:val>
                                            <p:fltVal val="0"/>
                                          </p:val>
                                        </p:tav>
                                      </p:tavLst>
                                    </p:anim>
                                    <p:anim calcmode="lin" valueType="num">
                                      <p:cBhvr>
                                        <p:cTn id="252" dur="500"/>
                                        <p:tgtEl>
                                          <p:spTgt spid="54"/>
                                        </p:tgtEl>
                                        <p:attrNameLst>
                                          <p:attrName>ppt_h</p:attrName>
                                        </p:attrNameLst>
                                      </p:cBhvr>
                                      <p:tavLst>
                                        <p:tav tm="0">
                                          <p:val>
                                            <p:strVal val="ppt_h"/>
                                          </p:val>
                                        </p:tav>
                                        <p:tav tm="100000">
                                          <p:val>
                                            <p:fltVal val="0"/>
                                          </p:val>
                                        </p:tav>
                                      </p:tavLst>
                                    </p:anim>
                                    <p:animEffect transition="out" filter="fade">
                                      <p:cBhvr>
                                        <p:cTn id="253" dur="500"/>
                                        <p:tgtEl>
                                          <p:spTgt spid="54"/>
                                        </p:tgtEl>
                                      </p:cBhvr>
                                    </p:animEffect>
                                    <p:set>
                                      <p:cBhvr>
                                        <p:cTn id="254" dur="1" fill="hold">
                                          <p:stCondLst>
                                            <p:cond delay="499"/>
                                          </p:stCondLst>
                                        </p:cTn>
                                        <p:tgtEl>
                                          <p:spTgt spid="54"/>
                                        </p:tgtEl>
                                        <p:attrNameLst>
                                          <p:attrName>style.visibility</p:attrName>
                                        </p:attrNameLst>
                                      </p:cBhvr>
                                      <p:to>
                                        <p:strVal val="hidden"/>
                                      </p:to>
                                    </p:set>
                                  </p:childTnLst>
                                </p:cTn>
                              </p:par>
                              <p:par>
                                <p:cTn id="255" presetID="53" presetClass="exit" presetSubtype="32" fill="hold" grpId="1" nodeType="withEffect">
                                  <p:stCondLst>
                                    <p:cond delay="0"/>
                                  </p:stCondLst>
                                  <p:childTnLst>
                                    <p:anim calcmode="lin" valueType="num">
                                      <p:cBhvr>
                                        <p:cTn id="256" dur="500"/>
                                        <p:tgtEl>
                                          <p:spTgt spid="58"/>
                                        </p:tgtEl>
                                        <p:attrNameLst>
                                          <p:attrName>ppt_w</p:attrName>
                                        </p:attrNameLst>
                                      </p:cBhvr>
                                      <p:tavLst>
                                        <p:tav tm="0">
                                          <p:val>
                                            <p:strVal val="ppt_w"/>
                                          </p:val>
                                        </p:tav>
                                        <p:tav tm="100000">
                                          <p:val>
                                            <p:fltVal val="0"/>
                                          </p:val>
                                        </p:tav>
                                      </p:tavLst>
                                    </p:anim>
                                    <p:anim calcmode="lin" valueType="num">
                                      <p:cBhvr>
                                        <p:cTn id="257" dur="500"/>
                                        <p:tgtEl>
                                          <p:spTgt spid="58"/>
                                        </p:tgtEl>
                                        <p:attrNameLst>
                                          <p:attrName>ppt_h</p:attrName>
                                        </p:attrNameLst>
                                      </p:cBhvr>
                                      <p:tavLst>
                                        <p:tav tm="0">
                                          <p:val>
                                            <p:strVal val="ppt_h"/>
                                          </p:val>
                                        </p:tav>
                                        <p:tav tm="100000">
                                          <p:val>
                                            <p:fltVal val="0"/>
                                          </p:val>
                                        </p:tav>
                                      </p:tavLst>
                                    </p:anim>
                                    <p:animEffect transition="out" filter="fade">
                                      <p:cBhvr>
                                        <p:cTn id="258" dur="500"/>
                                        <p:tgtEl>
                                          <p:spTgt spid="58"/>
                                        </p:tgtEl>
                                      </p:cBhvr>
                                    </p:animEffect>
                                    <p:set>
                                      <p:cBhvr>
                                        <p:cTn id="259" dur="1" fill="hold">
                                          <p:stCondLst>
                                            <p:cond delay="499"/>
                                          </p:stCondLst>
                                        </p:cTn>
                                        <p:tgtEl>
                                          <p:spTgt spid="58"/>
                                        </p:tgtEl>
                                        <p:attrNameLst>
                                          <p:attrName>style.visibility</p:attrName>
                                        </p:attrNameLst>
                                      </p:cBhvr>
                                      <p:to>
                                        <p:strVal val="hidden"/>
                                      </p:to>
                                    </p:set>
                                  </p:childTnLst>
                                </p:cTn>
                              </p:par>
                            </p:childTnLst>
                          </p:cTn>
                        </p:par>
                      </p:childTnLst>
                    </p:cTn>
                  </p:par>
                  <p:par>
                    <p:cTn id="260" fill="hold">
                      <p:stCondLst>
                        <p:cond delay="indefinite"/>
                      </p:stCondLst>
                      <p:childTnLst>
                        <p:par>
                          <p:cTn id="261" fill="hold">
                            <p:stCondLst>
                              <p:cond delay="0"/>
                            </p:stCondLst>
                            <p:childTnLst>
                              <p:par>
                                <p:cTn id="262" presetID="19" presetClass="exit" presetSubtype="10" fill="hold" nodeType="clickEffect">
                                  <p:stCondLst>
                                    <p:cond delay="0"/>
                                  </p:stCondLst>
                                  <p:childTnLst>
                                    <p:anim calcmode="lin" valueType="num">
                                      <p:cBhvr>
                                        <p:cTn id="263" dur="1000"/>
                                        <p:tgtEl>
                                          <p:spTgt spid="16"/>
                                        </p:tgtEl>
                                        <p:attrNameLst>
                                          <p:attrName>ppt_h</p:attrName>
                                        </p:attrNameLst>
                                      </p:cBhvr>
                                      <p:tavLst>
                                        <p:tav tm="0">
                                          <p:val>
                                            <p:strVal val="ppt_h"/>
                                          </p:val>
                                        </p:tav>
                                        <p:tav tm="100000">
                                          <p:val>
                                            <p:strVal val="ppt_h"/>
                                          </p:val>
                                        </p:tav>
                                      </p:tavLst>
                                    </p:anim>
                                    <p:anim calcmode="lin" valueType="num">
                                      <p:cBhvr>
                                        <p:cTn id="264" dur="1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65" dur="1" fill="hold">
                                          <p:stCondLst>
                                            <p:cond delay="999"/>
                                          </p:stCondLst>
                                        </p:cTn>
                                        <p:tgtEl>
                                          <p:spTgt spid="16"/>
                                        </p:tgtEl>
                                        <p:attrNameLst>
                                          <p:attrName>style.visibility</p:attrName>
                                        </p:attrNameLst>
                                      </p:cBhvr>
                                      <p:to>
                                        <p:strVal val="hidden"/>
                                      </p:to>
                                    </p:set>
                                  </p:childTnLst>
                                </p:cTn>
                              </p:par>
                              <p:par>
                                <p:cTn id="266" presetID="19" presetClass="exit" presetSubtype="10" fill="hold" nodeType="withEffect">
                                  <p:stCondLst>
                                    <p:cond delay="0"/>
                                  </p:stCondLst>
                                  <p:childTnLst>
                                    <p:anim calcmode="lin" valueType="num">
                                      <p:cBhvr>
                                        <p:cTn id="267" dur="1000"/>
                                        <p:tgtEl>
                                          <p:spTgt spid="20"/>
                                        </p:tgtEl>
                                        <p:attrNameLst>
                                          <p:attrName>ppt_h</p:attrName>
                                        </p:attrNameLst>
                                      </p:cBhvr>
                                      <p:tavLst>
                                        <p:tav tm="0">
                                          <p:val>
                                            <p:strVal val="ppt_h"/>
                                          </p:val>
                                        </p:tav>
                                        <p:tav tm="100000">
                                          <p:val>
                                            <p:strVal val="ppt_h"/>
                                          </p:val>
                                        </p:tav>
                                      </p:tavLst>
                                    </p:anim>
                                    <p:anim calcmode="lin" valueType="num">
                                      <p:cBhvr>
                                        <p:cTn id="268" dur="1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69" dur="1" fill="hold">
                                          <p:stCondLst>
                                            <p:cond delay="999"/>
                                          </p:stCondLst>
                                        </p:cTn>
                                        <p:tgtEl>
                                          <p:spTgt spid="20"/>
                                        </p:tgtEl>
                                        <p:attrNameLst>
                                          <p:attrName>style.visibility</p:attrName>
                                        </p:attrNameLst>
                                      </p:cBhvr>
                                      <p:to>
                                        <p:strVal val="hidden"/>
                                      </p:to>
                                    </p:set>
                                  </p:childTnLst>
                                </p:cTn>
                              </p:par>
                              <p:par>
                                <p:cTn id="270" presetID="19" presetClass="exit" presetSubtype="10" fill="hold" nodeType="withEffect">
                                  <p:stCondLst>
                                    <p:cond delay="0"/>
                                  </p:stCondLst>
                                  <p:childTnLst>
                                    <p:anim calcmode="lin" valueType="num">
                                      <p:cBhvr>
                                        <p:cTn id="271" dur="1000"/>
                                        <p:tgtEl>
                                          <p:spTgt spid="19"/>
                                        </p:tgtEl>
                                        <p:attrNameLst>
                                          <p:attrName>ppt_h</p:attrName>
                                        </p:attrNameLst>
                                      </p:cBhvr>
                                      <p:tavLst>
                                        <p:tav tm="0">
                                          <p:val>
                                            <p:strVal val="ppt_h"/>
                                          </p:val>
                                        </p:tav>
                                        <p:tav tm="100000">
                                          <p:val>
                                            <p:strVal val="ppt_h"/>
                                          </p:val>
                                        </p:tav>
                                      </p:tavLst>
                                    </p:anim>
                                    <p:anim calcmode="lin" valueType="num">
                                      <p:cBhvr>
                                        <p:cTn id="272" dur="1000"/>
                                        <p:tgtEl>
                                          <p:spTgt spid="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73" dur="1" fill="hold">
                                          <p:stCondLst>
                                            <p:cond delay="999"/>
                                          </p:stCondLst>
                                        </p:cTn>
                                        <p:tgtEl>
                                          <p:spTgt spid="19"/>
                                        </p:tgtEl>
                                        <p:attrNameLst>
                                          <p:attrName>style.visibility</p:attrName>
                                        </p:attrNameLst>
                                      </p:cBhvr>
                                      <p:to>
                                        <p:strVal val="hidden"/>
                                      </p:to>
                                    </p:set>
                                  </p:childTnLst>
                                </p:cTn>
                              </p:par>
                              <p:par>
                                <p:cTn id="274" presetID="17" presetClass="exit" presetSubtype="10" fill="hold" grpId="0" nodeType="withEffect">
                                  <p:stCondLst>
                                    <p:cond delay="0"/>
                                  </p:stCondLst>
                                  <p:childTnLst>
                                    <p:anim calcmode="lin" valueType="num">
                                      <p:cBhvr>
                                        <p:cTn id="275" dur="1000"/>
                                        <p:tgtEl>
                                          <p:spTgt spid="22"/>
                                        </p:tgtEl>
                                        <p:attrNameLst>
                                          <p:attrName>ppt_w</p:attrName>
                                        </p:attrNameLst>
                                      </p:cBhvr>
                                      <p:tavLst>
                                        <p:tav tm="0">
                                          <p:val>
                                            <p:strVal val="ppt_w"/>
                                          </p:val>
                                        </p:tav>
                                        <p:tav tm="100000">
                                          <p:val>
                                            <p:fltVal val="0"/>
                                          </p:val>
                                        </p:tav>
                                      </p:tavLst>
                                    </p:anim>
                                    <p:anim calcmode="lin" valueType="num">
                                      <p:cBhvr>
                                        <p:cTn id="276" dur="1000"/>
                                        <p:tgtEl>
                                          <p:spTgt spid="22"/>
                                        </p:tgtEl>
                                        <p:attrNameLst>
                                          <p:attrName>ppt_h</p:attrName>
                                        </p:attrNameLst>
                                      </p:cBhvr>
                                      <p:tavLst>
                                        <p:tav tm="0">
                                          <p:val>
                                            <p:strVal val="ppt_h"/>
                                          </p:val>
                                        </p:tav>
                                        <p:tav tm="100000">
                                          <p:val>
                                            <p:strVal val="ppt_h"/>
                                          </p:val>
                                        </p:tav>
                                      </p:tavLst>
                                    </p:anim>
                                    <p:set>
                                      <p:cBhvr>
                                        <p:cTn id="277" dur="1" fill="hold">
                                          <p:stCondLst>
                                            <p:cond delay="999"/>
                                          </p:stCondLst>
                                        </p:cTn>
                                        <p:tgtEl>
                                          <p:spTgt spid="22"/>
                                        </p:tgtEl>
                                        <p:attrNameLst>
                                          <p:attrName>style.visibility</p:attrName>
                                        </p:attrNameLst>
                                      </p:cBhvr>
                                      <p:to>
                                        <p:strVal val="hidden"/>
                                      </p:to>
                                    </p:set>
                                  </p:childTnLst>
                                </p:cTn>
                              </p:par>
                              <p:par>
                                <p:cTn id="278" presetID="17" presetClass="exit" presetSubtype="10" fill="hold" grpId="0" nodeType="withEffect">
                                  <p:stCondLst>
                                    <p:cond delay="0"/>
                                  </p:stCondLst>
                                  <p:childTnLst>
                                    <p:anim calcmode="lin" valueType="num">
                                      <p:cBhvr>
                                        <p:cTn id="279" dur="1000"/>
                                        <p:tgtEl>
                                          <p:spTgt spid="24"/>
                                        </p:tgtEl>
                                        <p:attrNameLst>
                                          <p:attrName>ppt_w</p:attrName>
                                        </p:attrNameLst>
                                      </p:cBhvr>
                                      <p:tavLst>
                                        <p:tav tm="0">
                                          <p:val>
                                            <p:strVal val="ppt_w"/>
                                          </p:val>
                                        </p:tav>
                                        <p:tav tm="100000">
                                          <p:val>
                                            <p:fltVal val="0"/>
                                          </p:val>
                                        </p:tav>
                                      </p:tavLst>
                                    </p:anim>
                                    <p:anim calcmode="lin" valueType="num">
                                      <p:cBhvr>
                                        <p:cTn id="280" dur="1000"/>
                                        <p:tgtEl>
                                          <p:spTgt spid="24"/>
                                        </p:tgtEl>
                                        <p:attrNameLst>
                                          <p:attrName>ppt_h</p:attrName>
                                        </p:attrNameLst>
                                      </p:cBhvr>
                                      <p:tavLst>
                                        <p:tav tm="0">
                                          <p:val>
                                            <p:strVal val="ppt_h"/>
                                          </p:val>
                                        </p:tav>
                                        <p:tav tm="100000">
                                          <p:val>
                                            <p:strVal val="ppt_h"/>
                                          </p:val>
                                        </p:tav>
                                      </p:tavLst>
                                    </p:anim>
                                    <p:set>
                                      <p:cBhvr>
                                        <p:cTn id="281" dur="1" fill="hold">
                                          <p:stCondLst>
                                            <p:cond delay="999"/>
                                          </p:stCondLst>
                                        </p:cTn>
                                        <p:tgtEl>
                                          <p:spTgt spid="24"/>
                                        </p:tgtEl>
                                        <p:attrNameLst>
                                          <p:attrName>style.visibility</p:attrName>
                                        </p:attrNameLst>
                                      </p:cBhvr>
                                      <p:to>
                                        <p:strVal val="hidden"/>
                                      </p:to>
                                    </p:set>
                                  </p:childTnLst>
                                </p:cTn>
                              </p:par>
                              <p:par>
                                <p:cTn id="282" presetID="17" presetClass="exit" presetSubtype="10" fill="hold" grpId="0" nodeType="withEffect">
                                  <p:stCondLst>
                                    <p:cond delay="0"/>
                                  </p:stCondLst>
                                  <p:childTnLst>
                                    <p:anim calcmode="lin" valueType="num">
                                      <p:cBhvr>
                                        <p:cTn id="283" dur="1000"/>
                                        <p:tgtEl>
                                          <p:spTgt spid="26"/>
                                        </p:tgtEl>
                                        <p:attrNameLst>
                                          <p:attrName>ppt_w</p:attrName>
                                        </p:attrNameLst>
                                      </p:cBhvr>
                                      <p:tavLst>
                                        <p:tav tm="0">
                                          <p:val>
                                            <p:strVal val="ppt_w"/>
                                          </p:val>
                                        </p:tav>
                                        <p:tav tm="100000">
                                          <p:val>
                                            <p:fltVal val="0"/>
                                          </p:val>
                                        </p:tav>
                                      </p:tavLst>
                                    </p:anim>
                                    <p:anim calcmode="lin" valueType="num">
                                      <p:cBhvr>
                                        <p:cTn id="284" dur="1000"/>
                                        <p:tgtEl>
                                          <p:spTgt spid="26"/>
                                        </p:tgtEl>
                                        <p:attrNameLst>
                                          <p:attrName>ppt_h</p:attrName>
                                        </p:attrNameLst>
                                      </p:cBhvr>
                                      <p:tavLst>
                                        <p:tav tm="0">
                                          <p:val>
                                            <p:strVal val="ppt_h"/>
                                          </p:val>
                                        </p:tav>
                                        <p:tav tm="100000">
                                          <p:val>
                                            <p:strVal val="ppt_h"/>
                                          </p:val>
                                        </p:tav>
                                      </p:tavLst>
                                    </p:anim>
                                    <p:set>
                                      <p:cBhvr>
                                        <p:cTn id="285" dur="1" fill="hold">
                                          <p:stCondLst>
                                            <p:cond delay="999"/>
                                          </p:stCondLst>
                                        </p:cTn>
                                        <p:tgtEl>
                                          <p:spTgt spid="26"/>
                                        </p:tgtEl>
                                        <p:attrNameLst>
                                          <p:attrName>style.visibility</p:attrName>
                                        </p:attrNameLst>
                                      </p:cBhvr>
                                      <p:to>
                                        <p:strVal val="hidden"/>
                                      </p:to>
                                    </p:set>
                                  </p:childTnLst>
                                </p:cTn>
                              </p:par>
                              <p:par>
                                <p:cTn id="286" presetID="10" presetClass="exit" presetSubtype="0" fill="hold" nodeType="withEffect">
                                  <p:stCondLst>
                                    <p:cond delay="0"/>
                                  </p:stCondLst>
                                  <p:childTnLst>
                                    <p:animEffect transition="out" filter="fade">
                                      <p:cBhvr>
                                        <p:cTn id="287" dur="500"/>
                                        <p:tgtEl>
                                          <p:spTgt spid="60"/>
                                        </p:tgtEl>
                                      </p:cBhvr>
                                    </p:animEffect>
                                    <p:set>
                                      <p:cBhvr>
                                        <p:cTn id="288" dur="1" fill="hold">
                                          <p:stCondLst>
                                            <p:cond delay="499"/>
                                          </p:stCondLst>
                                        </p:cTn>
                                        <p:tgtEl>
                                          <p:spTgt spid="60"/>
                                        </p:tgtEl>
                                        <p:attrNameLst>
                                          <p:attrName>style.visibility</p:attrName>
                                        </p:attrNameLst>
                                      </p:cBhvr>
                                      <p:to>
                                        <p:strVal val="hidden"/>
                                      </p:to>
                                    </p:set>
                                  </p:childTnLst>
                                </p:cTn>
                              </p:par>
                              <p:par>
                                <p:cTn id="289" presetID="10" presetClass="exit" presetSubtype="0" fill="hold" nodeType="withEffect">
                                  <p:stCondLst>
                                    <p:cond delay="0"/>
                                  </p:stCondLst>
                                  <p:childTnLst>
                                    <p:animEffect transition="out" filter="fade">
                                      <p:cBhvr>
                                        <p:cTn id="290" dur="500"/>
                                        <p:tgtEl>
                                          <p:spTgt spid="61"/>
                                        </p:tgtEl>
                                      </p:cBhvr>
                                    </p:animEffect>
                                    <p:set>
                                      <p:cBhvr>
                                        <p:cTn id="291"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8" grpId="0"/>
      <p:bldP spid="28" grpId="1"/>
      <p:bldP spid="30" grpId="0"/>
      <p:bldP spid="30" grpId="1"/>
      <p:bldP spid="34" grpId="0"/>
      <p:bldP spid="34" grpId="1"/>
      <p:bldP spid="36" grpId="0"/>
      <p:bldP spid="36" grpId="1"/>
      <p:bldP spid="38" grpId="0"/>
      <p:bldP spid="38" grpId="1"/>
      <p:bldP spid="40" grpId="0"/>
      <p:bldP spid="40" grpId="1"/>
      <p:bldP spid="42" grpId="0"/>
      <p:bldP spid="42" grpId="1"/>
      <p:bldP spid="44" grpId="0"/>
      <p:bldP spid="44" grpId="1"/>
      <p:bldP spid="48" grpId="0"/>
      <p:bldP spid="48" grpId="1"/>
      <p:bldP spid="50" grpId="0"/>
      <p:bldP spid="50" grpId="1"/>
      <p:bldP spid="52" grpId="0"/>
      <p:bldP spid="52" grpId="1"/>
      <p:bldP spid="54" grpId="0"/>
      <p:bldP spid="54" grpId="1"/>
      <p:bldP spid="56" grpId="0"/>
      <p:bldP spid="56" grpId="1"/>
      <p:bldP spid="58" grpId="0"/>
      <p:bldP spid="58" grpId="1"/>
      <p:bldP spid="63" grpId="0"/>
      <p:bldP spid="63" grpId="1"/>
      <p:bldP spid="65" grpId="0"/>
      <p:bldP spid="65" grpId="1"/>
      <p:bldP spid="67" grpId="0"/>
      <p:bldP spid="6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B80D-6F0A-C93F-0FFB-12DD220EF6D5}"/>
              </a:ext>
            </a:extLst>
          </p:cNvPr>
          <p:cNvSpPr>
            <a:spLocks noGrp="1"/>
          </p:cNvSpPr>
          <p:nvPr>
            <p:ph type="title"/>
          </p:nvPr>
        </p:nvSpPr>
        <p:spPr/>
        <p:txBody>
          <a:bodyPr/>
          <a:lstStyle/>
          <a:p>
            <a:r>
              <a:rPr lang="en-CA" dirty="0"/>
              <a:t>Masthead</a:t>
            </a:r>
          </a:p>
        </p:txBody>
      </p:sp>
      <p:grpSp>
        <p:nvGrpSpPr>
          <p:cNvPr id="16" name="Group 15">
            <a:extLst>
              <a:ext uri="{FF2B5EF4-FFF2-40B4-BE49-F238E27FC236}">
                <a16:creationId xmlns:a16="http://schemas.microsoft.com/office/drawing/2014/main" id="{D807F9A9-0C93-7337-77CD-0F3CBB455D42}"/>
              </a:ext>
            </a:extLst>
          </p:cNvPr>
          <p:cNvGrpSpPr>
            <a:grpSpLocks noChangeAspect="1"/>
          </p:cNvGrpSpPr>
          <p:nvPr/>
        </p:nvGrpSpPr>
        <p:grpSpPr>
          <a:xfrm>
            <a:off x="5646000" y="2240523"/>
            <a:ext cx="900000" cy="900000"/>
            <a:chOff x="5376000" y="1803058"/>
            <a:chExt cx="1440000" cy="1440000"/>
          </a:xfrm>
        </p:grpSpPr>
        <p:sp>
          <p:nvSpPr>
            <p:cNvPr id="15" name="Oval 14">
              <a:extLst>
                <a:ext uri="{FF2B5EF4-FFF2-40B4-BE49-F238E27FC236}">
                  <a16:creationId xmlns:a16="http://schemas.microsoft.com/office/drawing/2014/main" id="{921AFAA4-7DDD-7AD4-E589-3C77A77CE5D7}"/>
                </a:ext>
              </a:extLst>
            </p:cNvPr>
            <p:cNvSpPr/>
            <p:nvPr/>
          </p:nvSpPr>
          <p:spPr>
            <a:xfrm>
              <a:off x="5376000" y="1803058"/>
              <a:ext cx="1440000" cy="144000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Graphic 9">
              <a:extLst>
                <a:ext uri="{FF2B5EF4-FFF2-40B4-BE49-F238E27FC236}">
                  <a16:creationId xmlns:a16="http://schemas.microsoft.com/office/drawing/2014/main" id="{AD3553D9-1239-A5DB-6E40-603E0D43CB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638800" y="2065858"/>
              <a:ext cx="914400" cy="914400"/>
            </a:xfrm>
            <a:prstGeom prst="rect">
              <a:avLst/>
            </a:prstGeom>
          </p:spPr>
        </p:pic>
      </p:grpSp>
      <p:sp>
        <p:nvSpPr>
          <p:cNvPr id="24" name="Title 1">
            <a:extLst>
              <a:ext uri="{FF2B5EF4-FFF2-40B4-BE49-F238E27FC236}">
                <a16:creationId xmlns:a16="http://schemas.microsoft.com/office/drawing/2014/main" id="{210716FE-7A69-997E-A9A9-D24245B2404A}"/>
              </a:ext>
            </a:extLst>
          </p:cNvPr>
          <p:cNvSpPr txBox="1">
            <a:spLocks/>
          </p:cNvSpPr>
          <p:nvPr/>
        </p:nvSpPr>
        <p:spPr>
          <a:xfrm>
            <a:off x="4872000" y="1364960"/>
            <a:ext cx="2448000"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1800" spc="300" dirty="0"/>
              <a:t>PUBLISHER</a:t>
            </a:r>
          </a:p>
        </p:txBody>
      </p:sp>
      <p:sp>
        <p:nvSpPr>
          <p:cNvPr id="34" name="Title 1">
            <a:extLst>
              <a:ext uri="{FF2B5EF4-FFF2-40B4-BE49-F238E27FC236}">
                <a16:creationId xmlns:a16="http://schemas.microsoft.com/office/drawing/2014/main" id="{871D2B76-1100-0A73-5763-E41896FA787D}"/>
              </a:ext>
            </a:extLst>
          </p:cNvPr>
          <p:cNvSpPr txBox="1">
            <a:spLocks/>
          </p:cNvSpPr>
          <p:nvPr/>
        </p:nvSpPr>
        <p:spPr>
          <a:xfrm>
            <a:off x="5392482" y="2922795"/>
            <a:ext cx="1407036" cy="111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err="1">
                <a:ln>
                  <a:noFill/>
                </a:ln>
                <a:solidFill>
                  <a:srgbClr val="333333"/>
                </a:solidFill>
                <a:effectLst/>
                <a:uLnTx/>
                <a:uFillTx/>
                <a:latin typeface="+mn-lt"/>
                <a:ea typeface="+mn-ea"/>
                <a:cs typeface="+mn-cs"/>
              </a:rPr>
              <a:t>D’Artagnan</a:t>
            </a:r>
            <a:endParaRPr kumimoji="0" lang="en-CA" sz="1400" b="0" i="0" u="none" strike="noStrike" kern="1200" cap="none" spc="0" normalizeH="0" baseline="0" noProof="0" dirty="0">
              <a:ln>
                <a:noFill/>
              </a:ln>
              <a:solidFill>
                <a:prstClr val="black"/>
              </a:solidFill>
              <a:effectLst/>
              <a:uLnTx/>
              <a:uFillTx/>
              <a:latin typeface="+mn-lt"/>
              <a:ea typeface="+mn-ea"/>
              <a:cs typeface="+mn-cs"/>
            </a:endParaRPr>
          </a:p>
        </p:txBody>
      </p:sp>
      <p:pic>
        <p:nvPicPr>
          <p:cNvPr id="4" name="Picture 3" descr="Graphical user interface&#10;&#10;Description automatically generated with medium confidence">
            <a:extLst>
              <a:ext uri="{FF2B5EF4-FFF2-40B4-BE49-F238E27FC236}">
                <a16:creationId xmlns:a16="http://schemas.microsoft.com/office/drawing/2014/main" id="{A961DD21-B015-F06C-1227-DA7AB4E1928B}"/>
              </a:ext>
            </a:extLst>
          </p:cNvPr>
          <p:cNvPicPr>
            <a:picLocks noChangeAspect="1"/>
          </p:cNvPicPr>
          <p:nvPr/>
        </p:nvPicPr>
        <p:blipFill rotWithShape="1">
          <a:blip r:embed="rId4">
            <a:extLst>
              <a:ext uri="{28A0092B-C50C-407E-A947-70E740481C1C}">
                <a14:useLocalDpi xmlns:a14="http://schemas.microsoft.com/office/drawing/2010/main" val="0"/>
              </a:ext>
            </a:extLst>
          </a:blip>
          <a:srcRect l="39485" t="14884" r="40734" b="64186"/>
          <a:stretch/>
        </p:blipFill>
        <p:spPr>
          <a:xfrm>
            <a:off x="4433490" y="3739587"/>
            <a:ext cx="3325019" cy="2223210"/>
          </a:xfrm>
          <a:prstGeom prst="rect">
            <a:avLst/>
          </a:prstGeom>
        </p:spPr>
      </p:pic>
    </p:spTree>
    <p:extLst>
      <p:ext uri="{BB962C8B-B14F-4D97-AF65-F5344CB8AC3E}">
        <p14:creationId xmlns:p14="http://schemas.microsoft.com/office/powerpoint/2010/main" val="925422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style.rotation</p:attrName>
                                        </p:attrNameLst>
                                      </p:cBhvr>
                                      <p:tavLst>
                                        <p:tav tm="0">
                                          <p:val>
                                            <p:fltVal val="720"/>
                                          </p:val>
                                        </p:tav>
                                        <p:tav tm="100000">
                                          <p:val>
                                            <p:fltVal val="0"/>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ppt_w</p:attrName>
                                        </p:attrNameLst>
                                      </p:cBhvr>
                                      <p:tavLst>
                                        <p:tav tm="0">
                                          <p:val>
                                            <p:fltVal val="0"/>
                                          </p:val>
                                        </p:tav>
                                        <p:tav tm="100000">
                                          <p:val>
                                            <p:strVal val="#ppt_w"/>
                                          </p:val>
                                        </p:tav>
                                      </p:tavLst>
                                    </p:anim>
                                  </p:childTnLst>
                                </p:cTn>
                              </p:par>
                            </p:childTnLst>
                          </p:cTn>
                        </p:par>
                        <p:par>
                          <p:cTn id="24" fill="hold">
                            <p:stCondLst>
                              <p:cond delay="1000"/>
                            </p:stCondLst>
                            <p:childTnLst>
                              <p:par>
                                <p:cTn id="25" presetID="6" presetClass="emph" presetSubtype="0" fill="hold" nodeType="afterEffect">
                                  <p:stCondLst>
                                    <p:cond delay="0"/>
                                  </p:stCondLst>
                                  <p:childTnLst>
                                    <p:animScale>
                                      <p:cBhvr>
                                        <p:cTn id="26" dur="4000" fill="hold"/>
                                        <p:tgtEl>
                                          <p:spTgt spid="4"/>
                                        </p:tgtEl>
                                      </p:cBhvr>
                                      <p:by x="400000" y="400000"/>
                                    </p:animScale>
                                  </p:childTnLst>
                                </p:cTn>
                              </p:par>
                              <p:par>
                                <p:cTn id="27" presetID="53" presetClass="exit" presetSubtype="32" fill="hold" nodeType="withEffect">
                                  <p:stCondLst>
                                    <p:cond delay="0"/>
                                  </p:stCondLst>
                                  <p:childTnLst>
                                    <p:anim calcmode="lin" valueType="num">
                                      <p:cBhvr>
                                        <p:cTn id="28" dur="500"/>
                                        <p:tgtEl>
                                          <p:spTgt spid="16"/>
                                        </p:tgtEl>
                                        <p:attrNameLst>
                                          <p:attrName>ppt_w</p:attrName>
                                        </p:attrNameLst>
                                      </p:cBhvr>
                                      <p:tavLst>
                                        <p:tav tm="0">
                                          <p:val>
                                            <p:strVal val="ppt_w"/>
                                          </p:val>
                                        </p:tav>
                                        <p:tav tm="100000">
                                          <p:val>
                                            <p:fltVal val="0"/>
                                          </p:val>
                                        </p:tav>
                                      </p:tavLst>
                                    </p:anim>
                                    <p:anim calcmode="lin" valueType="num">
                                      <p:cBhvr>
                                        <p:cTn id="29" dur="500"/>
                                        <p:tgtEl>
                                          <p:spTgt spid="16"/>
                                        </p:tgtEl>
                                        <p:attrNameLst>
                                          <p:attrName>ppt_h</p:attrName>
                                        </p:attrNameLst>
                                      </p:cBhvr>
                                      <p:tavLst>
                                        <p:tav tm="0">
                                          <p:val>
                                            <p:strVal val="ppt_h"/>
                                          </p:val>
                                        </p:tav>
                                        <p:tav tm="100000">
                                          <p:val>
                                            <p:fltVal val="0"/>
                                          </p:val>
                                        </p:tav>
                                      </p:tavLst>
                                    </p:anim>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53" presetClass="exit" presetSubtype="32" fill="hold" grpId="0" nodeType="withEffect">
                                  <p:stCondLst>
                                    <p:cond delay="0"/>
                                  </p:stCondLst>
                                  <p:childTnLst>
                                    <p:anim calcmode="lin" valueType="num">
                                      <p:cBhvr>
                                        <p:cTn id="33" dur="500"/>
                                        <p:tgtEl>
                                          <p:spTgt spid="24"/>
                                        </p:tgtEl>
                                        <p:attrNameLst>
                                          <p:attrName>ppt_w</p:attrName>
                                        </p:attrNameLst>
                                      </p:cBhvr>
                                      <p:tavLst>
                                        <p:tav tm="0">
                                          <p:val>
                                            <p:strVal val="ppt_w"/>
                                          </p:val>
                                        </p:tav>
                                        <p:tav tm="100000">
                                          <p:val>
                                            <p:fltVal val="0"/>
                                          </p:val>
                                        </p:tav>
                                      </p:tavLst>
                                    </p:anim>
                                    <p:anim calcmode="lin" valueType="num">
                                      <p:cBhvr>
                                        <p:cTn id="34" dur="500"/>
                                        <p:tgtEl>
                                          <p:spTgt spid="24"/>
                                        </p:tgtEl>
                                        <p:attrNameLst>
                                          <p:attrName>ppt_h</p:attrName>
                                        </p:attrNameLst>
                                      </p:cBhvr>
                                      <p:tavLst>
                                        <p:tav tm="0">
                                          <p:val>
                                            <p:strVal val="ppt_h"/>
                                          </p:val>
                                        </p:tav>
                                        <p:tav tm="100000">
                                          <p:val>
                                            <p:fltVal val="0"/>
                                          </p:val>
                                        </p:tav>
                                      </p:tavLst>
                                    </p:anim>
                                    <p:animEffect transition="out" filter="fade">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827F2B-73E6-BFB1-5668-A3547F07B7CB}"/>
              </a:ext>
            </a:extLst>
          </p:cNvPr>
          <p:cNvSpPr/>
          <p:nvPr/>
        </p:nvSpPr>
        <p:spPr>
          <a:xfrm>
            <a:off x="0" y="3777063"/>
            <a:ext cx="5986130" cy="1747098"/>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2958627-F73C-CCF0-8BB8-04BE7DAB2DF5}"/>
              </a:ext>
            </a:extLst>
          </p:cNvPr>
          <p:cNvSpPr/>
          <p:nvPr/>
        </p:nvSpPr>
        <p:spPr>
          <a:xfrm>
            <a:off x="0" y="2048726"/>
            <a:ext cx="5986130" cy="1747098"/>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8E8B66E6-A68C-9D6D-0055-2B288EE4632F}"/>
              </a:ext>
            </a:extLst>
          </p:cNvPr>
          <p:cNvSpPr>
            <a:spLocks noGrp="1"/>
          </p:cNvSpPr>
          <p:nvPr>
            <p:ph type="title"/>
          </p:nvPr>
        </p:nvSpPr>
        <p:spPr/>
        <p:txBody>
          <a:bodyPr/>
          <a:lstStyle/>
          <a:p>
            <a:r>
              <a:rPr lang="en-CA" dirty="0"/>
              <a:t>Favourite Piece</a:t>
            </a:r>
          </a:p>
        </p:txBody>
      </p:sp>
      <p:sp>
        <p:nvSpPr>
          <p:cNvPr id="3" name="Title 1">
            <a:extLst>
              <a:ext uri="{FF2B5EF4-FFF2-40B4-BE49-F238E27FC236}">
                <a16:creationId xmlns:a16="http://schemas.microsoft.com/office/drawing/2014/main" id="{ACBE1EE7-91D8-FF80-BAF1-304BF0A005F8}"/>
              </a:ext>
            </a:extLst>
          </p:cNvPr>
          <p:cNvSpPr txBox="1">
            <a:spLocks/>
          </p:cNvSpPr>
          <p:nvPr/>
        </p:nvSpPr>
        <p:spPr>
          <a:xfrm>
            <a:off x="838198" y="2599027"/>
            <a:ext cx="2458449" cy="481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dirty="0">
                <a:solidFill>
                  <a:schemeClr val="bg1"/>
                </a:solidFill>
              </a:rPr>
              <a:t>“A </a:t>
            </a:r>
            <a:r>
              <a:rPr lang="en-CA" sz="2400" dirty="0" err="1">
                <a:solidFill>
                  <a:schemeClr val="bg1"/>
                </a:solidFill>
              </a:rPr>
              <a:t>Thinkpiece</a:t>
            </a:r>
            <a:r>
              <a:rPr lang="en-CA" sz="2400" dirty="0">
                <a:solidFill>
                  <a:schemeClr val="bg1"/>
                </a:solidFill>
              </a:rPr>
              <a:t>”</a:t>
            </a:r>
          </a:p>
        </p:txBody>
      </p:sp>
      <p:sp>
        <p:nvSpPr>
          <p:cNvPr id="5" name="Title 1">
            <a:extLst>
              <a:ext uri="{FF2B5EF4-FFF2-40B4-BE49-F238E27FC236}">
                <a16:creationId xmlns:a16="http://schemas.microsoft.com/office/drawing/2014/main" id="{601BA6C5-1140-4942-CC9D-1B2C75A005BC}"/>
              </a:ext>
            </a:extLst>
          </p:cNvPr>
          <p:cNvSpPr txBox="1">
            <a:spLocks/>
          </p:cNvSpPr>
          <p:nvPr/>
        </p:nvSpPr>
        <p:spPr>
          <a:xfrm>
            <a:off x="838200" y="4005117"/>
            <a:ext cx="10515600" cy="7494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800" dirty="0">
                <a:solidFill>
                  <a:schemeClr val="bg1"/>
                </a:solidFill>
                <a:latin typeface="+mn-lt"/>
              </a:rPr>
              <a:t>“Is that an empty bag behind you?”</a:t>
            </a:r>
          </a:p>
          <a:p>
            <a:pPr>
              <a:lnSpc>
                <a:spcPct val="100000"/>
              </a:lnSpc>
            </a:pPr>
            <a:r>
              <a:rPr lang="en-US" sz="1800" dirty="0">
                <a:solidFill>
                  <a:schemeClr val="bg1"/>
                </a:solidFill>
                <a:latin typeface="+mn-lt"/>
              </a:rPr>
              <a:t>“No, it’s full of empty bags…”</a:t>
            </a:r>
            <a:endParaRPr lang="en-CA" sz="1800" dirty="0">
              <a:solidFill>
                <a:schemeClr val="bg1"/>
              </a:solidFill>
              <a:latin typeface="+mn-lt"/>
            </a:endParaRPr>
          </a:p>
        </p:txBody>
      </p:sp>
      <p:cxnSp>
        <p:nvCxnSpPr>
          <p:cNvPr id="8" name="Straight Connector 7">
            <a:extLst>
              <a:ext uri="{FF2B5EF4-FFF2-40B4-BE49-F238E27FC236}">
                <a16:creationId xmlns:a16="http://schemas.microsoft.com/office/drawing/2014/main" id="{0F165AE4-0671-0B51-03B0-42565F9A93F0}"/>
              </a:ext>
            </a:extLst>
          </p:cNvPr>
          <p:cNvCxnSpPr>
            <a:cxnSpLocks/>
          </p:cNvCxnSpPr>
          <p:nvPr/>
        </p:nvCxnSpPr>
        <p:spPr>
          <a:xfrm flipH="1">
            <a:off x="925032" y="3404208"/>
            <a:ext cx="406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A3D156D-78B3-7BA0-25CE-D3494D204176}"/>
              </a:ext>
            </a:extLst>
          </p:cNvPr>
          <p:cNvSpPr txBox="1">
            <a:spLocks/>
          </p:cNvSpPr>
          <p:nvPr/>
        </p:nvSpPr>
        <p:spPr>
          <a:xfrm>
            <a:off x="6579781" y="2762882"/>
            <a:ext cx="4509977" cy="14657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en-CA" sz="1800" dirty="0">
              <a:latin typeface="+mn-lt"/>
            </a:endParaRPr>
          </a:p>
          <a:p>
            <a:pPr marL="342900" indent="-342900">
              <a:buFont typeface="Arial" panose="020B0604020202020204" pitchFamily="34" charset="0"/>
              <a:buChar char="•"/>
            </a:pPr>
            <a:r>
              <a:rPr lang="en-CA" sz="1800" dirty="0">
                <a:latin typeface="+mn-lt"/>
              </a:rPr>
              <a:t>Short poetry</a:t>
            </a:r>
          </a:p>
          <a:p>
            <a:pPr marL="342900" indent="-342900">
              <a:buFont typeface="Arial" panose="020B0604020202020204" pitchFamily="34" charset="0"/>
              <a:buChar char="•"/>
            </a:pPr>
            <a:r>
              <a:rPr lang="en-CA" sz="1800" dirty="0">
                <a:latin typeface="+mn-lt"/>
              </a:rPr>
              <a:t>Form suits overall style/theme</a:t>
            </a:r>
          </a:p>
          <a:p>
            <a:pPr marL="342900" indent="-342900">
              <a:buFont typeface="Arial" panose="020B0604020202020204" pitchFamily="34" charset="0"/>
              <a:buChar char="•"/>
            </a:pPr>
            <a:r>
              <a:rPr lang="en-CA" sz="1800" dirty="0">
                <a:latin typeface="+mn-lt"/>
              </a:rPr>
              <a:t>Challenges idea of </a:t>
            </a:r>
            <a:r>
              <a:rPr lang="en-CA" sz="1800" dirty="0" err="1">
                <a:latin typeface="+mn-lt"/>
              </a:rPr>
              <a:t>litmags</a:t>
            </a:r>
            <a:endParaRPr lang="en-CA" sz="1800" dirty="0">
              <a:latin typeface="+mn-lt"/>
            </a:endParaRPr>
          </a:p>
          <a:p>
            <a:pPr marL="342900" indent="-342900">
              <a:buFont typeface="Arial" panose="020B0604020202020204" pitchFamily="34" charset="0"/>
              <a:buChar char="•"/>
            </a:pPr>
            <a:r>
              <a:rPr lang="en-CA" sz="1800" dirty="0">
                <a:latin typeface="+mn-lt"/>
              </a:rPr>
              <a:t>Bold, risky</a:t>
            </a:r>
          </a:p>
          <a:p>
            <a:pPr marL="342900" indent="-342900">
              <a:buFont typeface="Arial" panose="020B0604020202020204" pitchFamily="34" charset="0"/>
              <a:buChar char="•"/>
            </a:pPr>
            <a:r>
              <a:rPr lang="en-CA" sz="1800" dirty="0">
                <a:latin typeface="+mn-lt"/>
              </a:rPr>
              <a:t>Helps shape poetry section</a:t>
            </a:r>
          </a:p>
        </p:txBody>
      </p:sp>
      <p:sp>
        <p:nvSpPr>
          <p:cNvPr id="11" name="Title 1">
            <a:extLst>
              <a:ext uri="{FF2B5EF4-FFF2-40B4-BE49-F238E27FC236}">
                <a16:creationId xmlns:a16="http://schemas.microsoft.com/office/drawing/2014/main" id="{499E727A-024E-2458-2903-6D94E7ED73DC}"/>
              </a:ext>
            </a:extLst>
          </p:cNvPr>
          <p:cNvSpPr txBox="1">
            <a:spLocks/>
          </p:cNvSpPr>
          <p:nvPr/>
        </p:nvSpPr>
        <p:spPr>
          <a:xfrm>
            <a:off x="838198" y="2876666"/>
            <a:ext cx="2458450" cy="481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600" cap="small" dirty="0">
                <a:solidFill>
                  <a:schemeClr val="bg1"/>
                </a:solidFill>
              </a:rPr>
              <a:t>By Andrew </a:t>
            </a:r>
            <a:r>
              <a:rPr lang="en-CA" sz="1600" cap="small" dirty="0" err="1">
                <a:solidFill>
                  <a:schemeClr val="bg1"/>
                </a:solidFill>
              </a:rPr>
              <a:t>Brobyn</a:t>
            </a:r>
            <a:endParaRPr lang="en-CA" sz="1600" cap="small" dirty="0">
              <a:solidFill>
                <a:schemeClr val="bg1"/>
              </a:solidFill>
            </a:endParaRPr>
          </a:p>
        </p:txBody>
      </p:sp>
      <p:sp>
        <p:nvSpPr>
          <p:cNvPr id="12" name="Title 1">
            <a:extLst>
              <a:ext uri="{FF2B5EF4-FFF2-40B4-BE49-F238E27FC236}">
                <a16:creationId xmlns:a16="http://schemas.microsoft.com/office/drawing/2014/main" id="{0FD3897E-6213-A186-B769-A7A2A6D1AEC7}"/>
              </a:ext>
            </a:extLst>
          </p:cNvPr>
          <p:cNvSpPr txBox="1">
            <a:spLocks/>
          </p:cNvSpPr>
          <p:nvPr/>
        </p:nvSpPr>
        <p:spPr>
          <a:xfrm>
            <a:off x="5224129" y="5358748"/>
            <a:ext cx="861238" cy="7494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600" dirty="0">
                <a:latin typeface="+mn-lt"/>
              </a:rPr>
              <a:t>(2013)</a:t>
            </a:r>
            <a:endParaRPr lang="en-CA" sz="1600" dirty="0">
              <a:latin typeface="+mn-lt"/>
            </a:endParaRPr>
          </a:p>
        </p:txBody>
      </p:sp>
    </p:spTree>
    <p:extLst>
      <p:ext uri="{BB962C8B-B14F-4D97-AF65-F5344CB8AC3E}">
        <p14:creationId xmlns:p14="http://schemas.microsoft.com/office/powerpoint/2010/main" val="5658746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left)">
                                      <p:cBhvr>
                                        <p:cTn id="24" dur="1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left)">
                                      <p:cBhvr>
                                        <p:cTn id="29" dur="1000"/>
                                        <p:tgtEl>
                                          <p:spTgt spid="5">
                                            <p:txEl>
                                              <p:pRg st="1" end="1"/>
                                            </p:txEl>
                                          </p:spTgt>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1500"/>
                                        <p:tgtEl>
                                          <p:spTgt spid="1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fade">
                                      <p:cBhvr>
                                        <p:cTn id="43" dur="1500"/>
                                        <p:tgtEl>
                                          <p:spTgt spid="1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1500"/>
                                        <p:tgtEl>
                                          <p:spTgt spid="10">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4" end="4"/>
                                            </p:txEl>
                                          </p:spTgt>
                                        </p:tgtEl>
                                        <p:attrNameLst>
                                          <p:attrName>style.visibility</p:attrName>
                                        </p:attrNameLst>
                                      </p:cBhvr>
                                      <p:to>
                                        <p:strVal val="visible"/>
                                      </p:to>
                                    </p:set>
                                    <p:animEffect transition="in" filter="fade">
                                      <p:cBhvr>
                                        <p:cTn id="53" dur="1500"/>
                                        <p:tgtEl>
                                          <p:spTgt spid="10">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5" end="5"/>
                                            </p:txEl>
                                          </p:spTgt>
                                        </p:tgtEl>
                                        <p:attrNameLst>
                                          <p:attrName>style.visibility</p:attrName>
                                        </p:attrNameLst>
                                      </p:cBhvr>
                                      <p:to>
                                        <p:strVal val="visible"/>
                                      </p:to>
                                    </p:set>
                                    <p:animEffect transition="in" filter="fade">
                                      <p:cBhvr>
                                        <p:cTn id="58" dur="1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5" grpId="0" uiExpand="1" build="p"/>
      <p:bldP spid="10" grpId="0"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19">
            <a:extLst>
              <a:ext uri="{FF2B5EF4-FFF2-40B4-BE49-F238E27FC236}">
                <a16:creationId xmlns:a16="http://schemas.microsoft.com/office/drawing/2014/main" id="{E6AE9A6C-9DFB-874A-4B7F-9DEA0557818A}"/>
              </a:ext>
            </a:extLst>
          </p:cNvPr>
          <p:cNvSpPr>
            <a:spLocks noGrp="1" noRot="1" noMove="1" noResize="1" noEditPoints="1" noAdjustHandles="1" noChangeArrowheads="1" noChangeShapeType="1"/>
          </p:cNvSpPr>
          <p:nvPr/>
        </p:nvSpPr>
        <p:spPr>
          <a:xfrm rot="311210">
            <a:off x="611617" y="3835803"/>
            <a:ext cx="4061637" cy="2209345"/>
          </a:xfrm>
          <a:custGeom>
            <a:avLst/>
            <a:gdLst>
              <a:gd name="connsiteX0" fmla="*/ 366675 w 4061637"/>
              <a:gd name="connsiteY0" fmla="*/ 734914 h 2209345"/>
              <a:gd name="connsiteX1" fmla="*/ 528670 w 4061637"/>
              <a:gd name="connsiteY1" fmla="*/ 353239 h 2209345"/>
              <a:gd name="connsiteX2" fmla="*/ 1316741 w 4061637"/>
              <a:gd name="connsiteY2" fmla="*/ 266041 h 2209345"/>
              <a:gd name="connsiteX3" fmla="*/ 2111299 w 4061637"/>
              <a:gd name="connsiteY3" fmla="*/ 175520 h 2209345"/>
              <a:gd name="connsiteX4" fmla="*/ 2420904 w 4061637"/>
              <a:gd name="connsiteY4" fmla="*/ 10228 h 2209345"/>
              <a:gd name="connsiteX5" fmla="*/ 2804880 w 4061637"/>
              <a:gd name="connsiteY5" fmla="*/ 126883 h 2209345"/>
              <a:gd name="connsiteX6" fmla="*/ 3334209 w 4061637"/>
              <a:gd name="connsiteY6" fmla="*/ 35288 h 2209345"/>
              <a:gd name="connsiteX7" fmla="*/ 3602634 w 4061637"/>
              <a:gd name="connsiteY7" fmla="*/ 285169 h 2209345"/>
              <a:gd name="connsiteX8" fmla="*/ 3947121 w 4061637"/>
              <a:gd name="connsiteY8" fmla="*/ 527685 h 2209345"/>
              <a:gd name="connsiteX9" fmla="*/ 3931702 w 4061637"/>
              <a:gd name="connsiteY9" fmla="*/ 790659 h 2209345"/>
              <a:gd name="connsiteX10" fmla="*/ 4044337 w 4061637"/>
              <a:gd name="connsiteY10" fmla="*/ 1192739 h 2209345"/>
              <a:gd name="connsiteX11" fmla="*/ 3516700 w 4061637"/>
              <a:gd name="connsiteY11" fmla="*/ 1544700 h 2209345"/>
              <a:gd name="connsiteX12" fmla="*/ 3327815 w 4061637"/>
              <a:gd name="connsiteY12" fmla="*/ 1846286 h 2209345"/>
              <a:gd name="connsiteX13" fmla="*/ 2684723 w 4061637"/>
              <a:gd name="connsiteY13" fmla="*/ 1882801 h 2209345"/>
              <a:gd name="connsiteX14" fmla="*/ 2225156 w 4061637"/>
              <a:gd name="connsiteY14" fmla="*/ 2204537 h 2209345"/>
              <a:gd name="connsiteX15" fmla="*/ 1549439 w 4061637"/>
              <a:gd name="connsiteY15" fmla="*/ 2008151 h 2209345"/>
              <a:gd name="connsiteX16" fmla="*/ 545688 w 4061637"/>
              <a:gd name="connsiteY16" fmla="*/ 1814117 h 2209345"/>
              <a:gd name="connsiteX17" fmla="*/ 104361 w 4061637"/>
              <a:gd name="connsiteY17" fmla="*/ 1598195 h 2209345"/>
              <a:gd name="connsiteX18" fmla="*/ 198662 w 4061637"/>
              <a:gd name="connsiteY18" fmla="*/ 1306735 h 2209345"/>
              <a:gd name="connsiteX19" fmla="*/ -471 w 4061637"/>
              <a:gd name="connsiteY19" fmla="*/ 1007706 h 2209345"/>
              <a:gd name="connsiteX20" fmla="*/ 363196 w 4061637"/>
              <a:gd name="connsiteY20" fmla="*/ 741920 h 2209345"/>
              <a:gd name="connsiteX21" fmla="*/ 366675 w 4061637"/>
              <a:gd name="connsiteY21" fmla="*/ 734914 h 2209345"/>
              <a:gd name="connsiteX0" fmla="*/ 441232 w 4061637"/>
              <a:gd name="connsiteY0" fmla="*/ 1338750 h 2209345"/>
              <a:gd name="connsiteX1" fmla="*/ 203081 w 4061637"/>
              <a:gd name="connsiteY1" fmla="*/ 1297990 h 2209345"/>
              <a:gd name="connsiteX2" fmla="*/ 651366 w 4061637"/>
              <a:gd name="connsiteY2" fmla="*/ 1784813 h 2209345"/>
              <a:gd name="connsiteX3" fmla="*/ 547192 w 4061637"/>
              <a:gd name="connsiteY3" fmla="*/ 1804298 h 2209345"/>
              <a:gd name="connsiteX4" fmla="*/ 1549251 w 4061637"/>
              <a:gd name="connsiteY4" fmla="*/ 1999150 h 2209345"/>
              <a:gd name="connsiteX5" fmla="*/ 1486446 w 4061637"/>
              <a:gd name="connsiteY5" fmla="*/ 1910162 h 2209345"/>
              <a:gd name="connsiteX6" fmla="*/ 2710296 w 4061637"/>
              <a:gd name="connsiteY6" fmla="*/ 1777244 h 2209345"/>
              <a:gd name="connsiteX7" fmla="*/ 2685193 w 4061637"/>
              <a:gd name="connsiteY7" fmla="*/ 1874874 h 2209345"/>
              <a:gd name="connsiteX8" fmla="*/ 3208787 w 4061637"/>
              <a:gd name="connsiteY8" fmla="*/ 1173919 h 2209345"/>
              <a:gd name="connsiteX9" fmla="*/ 3514444 w 4061637"/>
              <a:gd name="connsiteY9" fmla="*/ 1538870 h 2209345"/>
              <a:gd name="connsiteX10" fmla="*/ 3929821 w 4061637"/>
              <a:gd name="connsiteY10" fmla="*/ 785238 h 2209345"/>
              <a:gd name="connsiteX11" fmla="*/ 3793681 w 4061637"/>
              <a:gd name="connsiteY11" fmla="*/ 922094 h 2209345"/>
              <a:gd name="connsiteX12" fmla="*/ 3603198 w 4061637"/>
              <a:gd name="connsiteY12" fmla="*/ 277497 h 2209345"/>
              <a:gd name="connsiteX13" fmla="*/ 3610344 w 4061637"/>
              <a:gd name="connsiteY13" fmla="*/ 342141 h 2209345"/>
              <a:gd name="connsiteX14" fmla="*/ 2733895 w 4061637"/>
              <a:gd name="connsiteY14" fmla="*/ 202114 h 2209345"/>
              <a:gd name="connsiteX15" fmla="*/ 2803657 w 4061637"/>
              <a:gd name="connsiteY15" fmla="*/ 119672 h 2209345"/>
              <a:gd name="connsiteX16" fmla="*/ 2081682 w 4061637"/>
              <a:gd name="connsiteY16" fmla="*/ 241391 h 2209345"/>
              <a:gd name="connsiteX17" fmla="*/ 2115435 w 4061637"/>
              <a:gd name="connsiteY17" fmla="*/ 170303 h 2209345"/>
              <a:gd name="connsiteX18" fmla="*/ 1316271 w 4061637"/>
              <a:gd name="connsiteY18" fmla="*/ 265530 h 2209345"/>
              <a:gd name="connsiteX19" fmla="*/ 1438496 w 4061637"/>
              <a:gd name="connsiteY19" fmla="*/ 334470 h 2209345"/>
              <a:gd name="connsiteX20" fmla="*/ 388017 w 4061637"/>
              <a:gd name="connsiteY20" fmla="*/ 807484 h 2209345"/>
              <a:gd name="connsiteX21" fmla="*/ 366675 w 4061637"/>
              <a:gd name="connsiteY21" fmla="*/ 734914 h 220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61637" h="2209345" fill="none" extrusionOk="0">
                <a:moveTo>
                  <a:pt x="366675" y="734914"/>
                </a:moveTo>
                <a:cubicBezTo>
                  <a:pt x="333110" y="601915"/>
                  <a:pt x="405105" y="451128"/>
                  <a:pt x="528670" y="353239"/>
                </a:cubicBezTo>
                <a:cubicBezTo>
                  <a:pt x="748517" y="213138"/>
                  <a:pt x="1082916" y="133754"/>
                  <a:pt x="1316741" y="266041"/>
                </a:cubicBezTo>
                <a:cubicBezTo>
                  <a:pt x="1491688" y="30725"/>
                  <a:pt x="1906115" y="24598"/>
                  <a:pt x="2111299" y="175520"/>
                </a:cubicBezTo>
                <a:cubicBezTo>
                  <a:pt x="2172149" y="77511"/>
                  <a:pt x="2283695" y="16170"/>
                  <a:pt x="2420904" y="10228"/>
                </a:cubicBezTo>
                <a:cubicBezTo>
                  <a:pt x="2561664" y="2383"/>
                  <a:pt x="2708212" y="40002"/>
                  <a:pt x="2804880" y="126883"/>
                </a:cubicBezTo>
                <a:cubicBezTo>
                  <a:pt x="2950930" y="6839"/>
                  <a:pt x="3181716" y="-20223"/>
                  <a:pt x="3334209" y="35288"/>
                </a:cubicBezTo>
                <a:cubicBezTo>
                  <a:pt x="3498143" y="85353"/>
                  <a:pt x="3553659" y="186973"/>
                  <a:pt x="3602634" y="285169"/>
                </a:cubicBezTo>
                <a:cubicBezTo>
                  <a:pt x="3791183" y="328827"/>
                  <a:pt x="3881636" y="425867"/>
                  <a:pt x="3947121" y="527685"/>
                </a:cubicBezTo>
                <a:cubicBezTo>
                  <a:pt x="3989572" y="622973"/>
                  <a:pt x="3999943" y="714796"/>
                  <a:pt x="3931702" y="790659"/>
                </a:cubicBezTo>
                <a:cubicBezTo>
                  <a:pt x="4043328" y="939717"/>
                  <a:pt x="4115486" y="1053170"/>
                  <a:pt x="4044337" y="1192739"/>
                </a:cubicBezTo>
                <a:cubicBezTo>
                  <a:pt x="3948277" y="1392655"/>
                  <a:pt x="3829282" y="1493328"/>
                  <a:pt x="3516700" y="1544700"/>
                </a:cubicBezTo>
                <a:cubicBezTo>
                  <a:pt x="3503768" y="1655429"/>
                  <a:pt x="3447819" y="1783535"/>
                  <a:pt x="3327815" y="1846286"/>
                </a:cubicBezTo>
                <a:cubicBezTo>
                  <a:pt x="3139743" y="1984772"/>
                  <a:pt x="2896851" y="1958286"/>
                  <a:pt x="2684723" y="1882801"/>
                </a:cubicBezTo>
                <a:cubicBezTo>
                  <a:pt x="2619787" y="2059146"/>
                  <a:pt x="2453265" y="2144862"/>
                  <a:pt x="2225156" y="2204537"/>
                </a:cubicBezTo>
                <a:cubicBezTo>
                  <a:pt x="2004422" y="2279061"/>
                  <a:pt x="1736047" y="2165300"/>
                  <a:pt x="1549439" y="2008151"/>
                </a:cubicBezTo>
                <a:cubicBezTo>
                  <a:pt x="1231870" y="2179369"/>
                  <a:pt x="733437" y="2111954"/>
                  <a:pt x="545688" y="1814117"/>
                </a:cubicBezTo>
                <a:cubicBezTo>
                  <a:pt x="355648" y="1851775"/>
                  <a:pt x="180437" y="1717622"/>
                  <a:pt x="104361" y="1598195"/>
                </a:cubicBezTo>
                <a:cubicBezTo>
                  <a:pt x="58027" y="1478076"/>
                  <a:pt x="105089" y="1379637"/>
                  <a:pt x="198662" y="1306735"/>
                </a:cubicBezTo>
                <a:cubicBezTo>
                  <a:pt x="49366" y="1227184"/>
                  <a:pt x="-14539" y="1128884"/>
                  <a:pt x="-471" y="1007706"/>
                </a:cubicBezTo>
                <a:cubicBezTo>
                  <a:pt x="44011" y="866799"/>
                  <a:pt x="157099" y="772279"/>
                  <a:pt x="363196" y="741920"/>
                </a:cubicBezTo>
                <a:cubicBezTo>
                  <a:pt x="364459" y="739499"/>
                  <a:pt x="365736" y="736941"/>
                  <a:pt x="366675" y="734914"/>
                </a:cubicBezTo>
                <a:close/>
              </a:path>
              <a:path w="4061637" h="2209345" fill="none" extrusionOk="0">
                <a:moveTo>
                  <a:pt x="441232" y="1338750"/>
                </a:moveTo>
                <a:cubicBezTo>
                  <a:pt x="367923" y="1342968"/>
                  <a:pt x="275508" y="1310133"/>
                  <a:pt x="203081" y="1297990"/>
                </a:cubicBezTo>
                <a:moveTo>
                  <a:pt x="651366" y="1784813"/>
                </a:moveTo>
                <a:cubicBezTo>
                  <a:pt x="614496" y="1791645"/>
                  <a:pt x="581349" y="1801686"/>
                  <a:pt x="547192" y="1804298"/>
                </a:cubicBezTo>
                <a:moveTo>
                  <a:pt x="1549251" y="1999150"/>
                </a:moveTo>
                <a:cubicBezTo>
                  <a:pt x="1518274" y="1974470"/>
                  <a:pt x="1508907" y="1936789"/>
                  <a:pt x="1486446" y="1910162"/>
                </a:cubicBezTo>
                <a:moveTo>
                  <a:pt x="2710296" y="1777244"/>
                </a:moveTo>
                <a:cubicBezTo>
                  <a:pt x="2705652" y="1811331"/>
                  <a:pt x="2697318" y="1841796"/>
                  <a:pt x="2685193" y="1874874"/>
                </a:cubicBezTo>
                <a:moveTo>
                  <a:pt x="3208787" y="1173919"/>
                </a:moveTo>
                <a:cubicBezTo>
                  <a:pt x="3380848" y="1227958"/>
                  <a:pt x="3527630" y="1384273"/>
                  <a:pt x="3514444" y="1538870"/>
                </a:cubicBezTo>
                <a:moveTo>
                  <a:pt x="3929821" y="785238"/>
                </a:moveTo>
                <a:cubicBezTo>
                  <a:pt x="3904419" y="834411"/>
                  <a:pt x="3849578" y="899854"/>
                  <a:pt x="3793681" y="922094"/>
                </a:cubicBezTo>
                <a:moveTo>
                  <a:pt x="3603198" y="277497"/>
                </a:moveTo>
                <a:cubicBezTo>
                  <a:pt x="3607663" y="301697"/>
                  <a:pt x="3615527" y="319425"/>
                  <a:pt x="3610344" y="342141"/>
                </a:cubicBezTo>
                <a:moveTo>
                  <a:pt x="2733895" y="202114"/>
                </a:moveTo>
                <a:cubicBezTo>
                  <a:pt x="2749228" y="165996"/>
                  <a:pt x="2767587" y="146604"/>
                  <a:pt x="2803657" y="119672"/>
                </a:cubicBezTo>
                <a:moveTo>
                  <a:pt x="2081682" y="241391"/>
                </a:moveTo>
                <a:cubicBezTo>
                  <a:pt x="2089775" y="214144"/>
                  <a:pt x="2101990" y="192952"/>
                  <a:pt x="2115435" y="170303"/>
                </a:cubicBezTo>
                <a:moveTo>
                  <a:pt x="1316271" y="265530"/>
                </a:moveTo>
                <a:cubicBezTo>
                  <a:pt x="1355136" y="292174"/>
                  <a:pt x="1405541" y="298000"/>
                  <a:pt x="1438496" y="334470"/>
                </a:cubicBezTo>
                <a:moveTo>
                  <a:pt x="388017" y="807484"/>
                </a:moveTo>
                <a:cubicBezTo>
                  <a:pt x="375549" y="788924"/>
                  <a:pt x="371840" y="762779"/>
                  <a:pt x="366675" y="734914"/>
                </a:cubicBezTo>
              </a:path>
              <a:path w="4061637" h="2209345" stroke="0" extrusionOk="0">
                <a:moveTo>
                  <a:pt x="366675" y="734914"/>
                </a:moveTo>
                <a:cubicBezTo>
                  <a:pt x="344038" y="618493"/>
                  <a:pt x="372410" y="478205"/>
                  <a:pt x="528670" y="353239"/>
                </a:cubicBezTo>
                <a:cubicBezTo>
                  <a:pt x="700936" y="196332"/>
                  <a:pt x="1042958" y="208733"/>
                  <a:pt x="1316741" y="266041"/>
                </a:cubicBezTo>
                <a:cubicBezTo>
                  <a:pt x="1511916" y="75731"/>
                  <a:pt x="1898690" y="-39072"/>
                  <a:pt x="2111299" y="175520"/>
                </a:cubicBezTo>
                <a:cubicBezTo>
                  <a:pt x="2161697" y="96925"/>
                  <a:pt x="2318047" y="22630"/>
                  <a:pt x="2420904" y="10228"/>
                </a:cubicBezTo>
                <a:cubicBezTo>
                  <a:pt x="2573069" y="-29978"/>
                  <a:pt x="2706746" y="21674"/>
                  <a:pt x="2804880" y="126883"/>
                </a:cubicBezTo>
                <a:cubicBezTo>
                  <a:pt x="2966752" y="-18372"/>
                  <a:pt x="3125694" y="-35810"/>
                  <a:pt x="3334209" y="35288"/>
                </a:cubicBezTo>
                <a:cubicBezTo>
                  <a:pt x="3495210" y="70447"/>
                  <a:pt x="3572988" y="189536"/>
                  <a:pt x="3602634" y="285169"/>
                </a:cubicBezTo>
                <a:cubicBezTo>
                  <a:pt x="3777002" y="309113"/>
                  <a:pt x="3881657" y="416678"/>
                  <a:pt x="3947121" y="527685"/>
                </a:cubicBezTo>
                <a:cubicBezTo>
                  <a:pt x="3977026" y="608099"/>
                  <a:pt x="3986989" y="699417"/>
                  <a:pt x="3931702" y="790659"/>
                </a:cubicBezTo>
                <a:cubicBezTo>
                  <a:pt x="4045559" y="904560"/>
                  <a:pt x="4098974" y="1054298"/>
                  <a:pt x="4044337" y="1192739"/>
                </a:cubicBezTo>
                <a:cubicBezTo>
                  <a:pt x="3995967" y="1395049"/>
                  <a:pt x="3761808" y="1536905"/>
                  <a:pt x="3516700" y="1544700"/>
                </a:cubicBezTo>
                <a:cubicBezTo>
                  <a:pt x="3509647" y="1691235"/>
                  <a:pt x="3462041" y="1779452"/>
                  <a:pt x="3327815" y="1846286"/>
                </a:cubicBezTo>
                <a:cubicBezTo>
                  <a:pt x="3173862" y="1934961"/>
                  <a:pt x="2887412" y="1967772"/>
                  <a:pt x="2684723" y="1882801"/>
                </a:cubicBezTo>
                <a:cubicBezTo>
                  <a:pt x="2633319" y="2036464"/>
                  <a:pt x="2458262" y="2174945"/>
                  <a:pt x="2225156" y="2204537"/>
                </a:cubicBezTo>
                <a:cubicBezTo>
                  <a:pt x="1948958" y="2291235"/>
                  <a:pt x="1672312" y="2180557"/>
                  <a:pt x="1549439" y="2008151"/>
                </a:cubicBezTo>
                <a:cubicBezTo>
                  <a:pt x="1196585" y="2180477"/>
                  <a:pt x="740416" y="2144686"/>
                  <a:pt x="545688" y="1814117"/>
                </a:cubicBezTo>
                <a:cubicBezTo>
                  <a:pt x="350201" y="1801118"/>
                  <a:pt x="147371" y="1715157"/>
                  <a:pt x="104361" y="1598195"/>
                </a:cubicBezTo>
                <a:cubicBezTo>
                  <a:pt x="51543" y="1495269"/>
                  <a:pt x="75006" y="1387919"/>
                  <a:pt x="198662" y="1306735"/>
                </a:cubicBezTo>
                <a:cubicBezTo>
                  <a:pt x="55560" y="1240645"/>
                  <a:pt x="-25009" y="1112818"/>
                  <a:pt x="-471" y="1007706"/>
                </a:cubicBezTo>
                <a:cubicBezTo>
                  <a:pt x="13476" y="855693"/>
                  <a:pt x="156746" y="769972"/>
                  <a:pt x="363196" y="741920"/>
                </a:cubicBezTo>
                <a:cubicBezTo>
                  <a:pt x="364461" y="739408"/>
                  <a:pt x="365938" y="737357"/>
                  <a:pt x="366675" y="734914"/>
                </a:cubicBezTo>
                <a:close/>
              </a:path>
              <a:path w="4061637" h="2209345" fill="none" stroke="0" extrusionOk="0">
                <a:moveTo>
                  <a:pt x="441232" y="1338750"/>
                </a:moveTo>
                <a:cubicBezTo>
                  <a:pt x="372735" y="1341623"/>
                  <a:pt x="272621" y="1329417"/>
                  <a:pt x="203081" y="1297990"/>
                </a:cubicBezTo>
                <a:moveTo>
                  <a:pt x="651366" y="1784813"/>
                </a:moveTo>
                <a:cubicBezTo>
                  <a:pt x="614205" y="1799410"/>
                  <a:pt x="585828" y="1807916"/>
                  <a:pt x="547192" y="1804298"/>
                </a:cubicBezTo>
                <a:moveTo>
                  <a:pt x="1549251" y="1999150"/>
                </a:moveTo>
                <a:cubicBezTo>
                  <a:pt x="1518498" y="1969234"/>
                  <a:pt x="1499907" y="1934584"/>
                  <a:pt x="1486446" y="1910162"/>
                </a:cubicBezTo>
                <a:moveTo>
                  <a:pt x="2710296" y="1777244"/>
                </a:moveTo>
                <a:cubicBezTo>
                  <a:pt x="2708952" y="1809187"/>
                  <a:pt x="2700162" y="1845173"/>
                  <a:pt x="2685193" y="1874874"/>
                </a:cubicBezTo>
                <a:moveTo>
                  <a:pt x="3208787" y="1173919"/>
                </a:moveTo>
                <a:cubicBezTo>
                  <a:pt x="3380090" y="1262754"/>
                  <a:pt x="3490749" y="1388355"/>
                  <a:pt x="3514444" y="1538870"/>
                </a:cubicBezTo>
                <a:moveTo>
                  <a:pt x="3929821" y="785238"/>
                </a:moveTo>
                <a:cubicBezTo>
                  <a:pt x="3898103" y="835721"/>
                  <a:pt x="3863807" y="873164"/>
                  <a:pt x="3793681" y="922094"/>
                </a:cubicBezTo>
                <a:moveTo>
                  <a:pt x="3603198" y="277497"/>
                </a:moveTo>
                <a:cubicBezTo>
                  <a:pt x="3609204" y="297728"/>
                  <a:pt x="3606737" y="318745"/>
                  <a:pt x="3610344" y="342141"/>
                </a:cubicBezTo>
                <a:moveTo>
                  <a:pt x="2733895" y="202114"/>
                </a:moveTo>
                <a:cubicBezTo>
                  <a:pt x="2757115" y="177292"/>
                  <a:pt x="2776639" y="145593"/>
                  <a:pt x="2803657" y="119672"/>
                </a:cubicBezTo>
                <a:moveTo>
                  <a:pt x="2081682" y="241391"/>
                </a:moveTo>
                <a:cubicBezTo>
                  <a:pt x="2088014" y="216497"/>
                  <a:pt x="2100228" y="195524"/>
                  <a:pt x="2115435" y="170303"/>
                </a:cubicBezTo>
                <a:moveTo>
                  <a:pt x="1316271" y="265530"/>
                </a:moveTo>
                <a:cubicBezTo>
                  <a:pt x="1356523" y="280605"/>
                  <a:pt x="1404806" y="310968"/>
                  <a:pt x="1438496" y="334470"/>
                </a:cubicBezTo>
                <a:moveTo>
                  <a:pt x="388017" y="807484"/>
                </a:moveTo>
                <a:cubicBezTo>
                  <a:pt x="383840" y="785038"/>
                  <a:pt x="370536" y="762964"/>
                  <a:pt x="366675" y="734914"/>
                </a:cubicBezTo>
              </a:path>
            </a:pathLst>
          </a:custGeom>
          <a:solidFill>
            <a:srgbClr val="77B7AA"/>
          </a:solidFill>
          <a:ln w="19050">
            <a:solidFill>
              <a:srgbClr val="448073"/>
            </a:solidFill>
            <a:extLst>
              <a:ext uri="{C807C97D-BFC1-408E-A445-0C87EB9F89A2}">
                <ask:lineSketchStyleProps xmlns:ask="http://schemas.microsoft.com/office/drawing/2018/sketchyshapes" sd="1729355938">
                  <a:prstGeom prst="cloud">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itle 1">
            <a:extLst>
              <a:ext uri="{FF2B5EF4-FFF2-40B4-BE49-F238E27FC236}">
                <a16:creationId xmlns:a16="http://schemas.microsoft.com/office/drawing/2014/main" id="{0D93EE5C-CE72-A429-0224-DEC0360D0180}"/>
              </a:ext>
            </a:extLst>
          </p:cNvPr>
          <p:cNvSpPr txBox="1">
            <a:spLocks/>
          </p:cNvSpPr>
          <p:nvPr/>
        </p:nvSpPr>
        <p:spPr>
          <a:xfrm>
            <a:off x="838200" y="1208888"/>
            <a:ext cx="10515600" cy="48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dirty="0"/>
              <a:t>Innovation</a:t>
            </a:r>
          </a:p>
        </p:txBody>
      </p:sp>
      <p:sp>
        <p:nvSpPr>
          <p:cNvPr id="7" name="Title 1">
            <a:extLst>
              <a:ext uri="{FF2B5EF4-FFF2-40B4-BE49-F238E27FC236}">
                <a16:creationId xmlns:a16="http://schemas.microsoft.com/office/drawing/2014/main" id="{4E881ED9-0363-4BA2-8F80-1F5A1BEDF62C}"/>
              </a:ext>
            </a:extLst>
          </p:cNvPr>
          <p:cNvSpPr txBox="1">
            <a:spLocks/>
          </p:cNvSpPr>
          <p:nvPr/>
        </p:nvSpPr>
        <p:spPr>
          <a:xfrm>
            <a:off x="833042" y="1901956"/>
            <a:ext cx="10515600" cy="942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CA" sz="1800" dirty="0">
                <a:latin typeface="+mn-lt"/>
              </a:rPr>
              <a:t>YA Audience</a:t>
            </a:r>
          </a:p>
          <a:p>
            <a:pPr marL="285750" indent="-285750">
              <a:buFont typeface="Arial" panose="020B0604020202020204" pitchFamily="34" charset="0"/>
              <a:buChar char="•"/>
            </a:pPr>
            <a:r>
              <a:rPr lang="en-CA" sz="1800" dirty="0">
                <a:latin typeface="+mn-lt"/>
              </a:rPr>
              <a:t>Lots of Online (free) Content</a:t>
            </a:r>
          </a:p>
          <a:p>
            <a:pPr marL="285750" indent="-285750">
              <a:buFont typeface="Arial" panose="020B0604020202020204" pitchFamily="34" charset="0"/>
              <a:buChar char="•"/>
            </a:pPr>
            <a:r>
              <a:rPr lang="en-CA" sz="1800" dirty="0">
                <a:latin typeface="+mn-lt"/>
              </a:rPr>
              <a:t>Inexpensive</a:t>
            </a:r>
          </a:p>
        </p:txBody>
      </p:sp>
      <p:pic>
        <p:nvPicPr>
          <p:cNvPr id="1026" name="Picture 2">
            <a:extLst>
              <a:ext uri="{FF2B5EF4-FFF2-40B4-BE49-F238E27FC236}">
                <a16:creationId xmlns:a16="http://schemas.microsoft.com/office/drawing/2014/main" id="{9AC3351D-3371-A9DC-4396-CFE541170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743" y="772668"/>
            <a:ext cx="3905250" cy="494347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53BB938F-256F-5D30-58E7-0994C62492F0}"/>
              </a:ext>
            </a:extLst>
          </p:cNvPr>
          <p:cNvSpPr txBox="1">
            <a:spLocks/>
          </p:cNvSpPr>
          <p:nvPr/>
        </p:nvSpPr>
        <p:spPr>
          <a:xfrm>
            <a:off x="8688888" y="5303159"/>
            <a:ext cx="2019078" cy="7324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400" dirty="0" err="1">
                <a:latin typeface="+mn-lt"/>
              </a:rPr>
              <a:t>Feathertale’s</a:t>
            </a:r>
            <a:r>
              <a:rPr lang="en-CA" sz="1400" dirty="0">
                <a:latin typeface="+mn-lt"/>
              </a:rPr>
              <a:t> special “literary cookbook” edition</a:t>
            </a:r>
          </a:p>
        </p:txBody>
      </p:sp>
      <p:sp>
        <p:nvSpPr>
          <p:cNvPr id="5" name="Title 1">
            <a:extLst>
              <a:ext uri="{FF2B5EF4-FFF2-40B4-BE49-F238E27FC236}">
                <a16:creationId xmlns:a16="http://schemas.microsoft.com/office/drawing/2014/main" id="{2F029B22-013C-5728-0060-ADD22A1FD02E}"/>
              </a:ext>
            </a:extLst>
          </p:cNvPr>
          <p:cNvSpPr txBox="1">
            <a:spLocks/>
          </p:cNvSpPr>
          <p:nvPr/>
        </p:nvSpPr>
        <p:spPr>
          <a:xfrm>
            <a:off x="4898059" y="2727125"/>
            <a:ext cx="10515600" cy="14657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Leo" pitchFamily="2" charset="0"/>
              <a:buChar char="→"/>
            </a:pPr>
            <a:r>
              <a:rPr lang="en-CA" sz="1600" dirty="0">
                <a:latin typeface="+mn-lt"/>
              </a:rPr>
              <a:t>Literary cookbook (Eat It)</a:t>
            </a:r>
          </a:p>
          <a:p>
            <a:pPr marL="342900" indent="-342900">
              <a:buFont typeface="Leo" pitchFamily="2" charset="0"/>
              <a:buChar char="→"/>
            </a:pPr>
            <a:r>
              <a:rPr lang="en-CA" sz="1600" dirty="0">
                <a:latin typeface="+mn-lt"/>
              </a:rPr>
              <a:t>LP (#14)</a:t>
            </a:r>
          </a:p>
          <a:p>
            <a:pPr marL="342900" indent="-342900">
              <a:buFont typeface="Leo" pitchFamily="2" charset="0"/>
              <a:buChar char="→"/>
            </a:pPr>
            <a:r>
              <a:rPr lang="en-CA" sz="1600" dirty="0">
                <a:latin typeface="+mn-lt"/>
              </a:rPr>
              <a:t>3D cover (#16)</a:t>
            </a:r>
          </a:p>
          <a:p>
            <a:pPr marL="342900" indent="-342900">
              <a:buFont typeface="Leo" pitchFamily="2" charset="0"/>
              <a:buChar char="→"/>
            </a:pPr>
            <a:r>
              <a:rPr lang="en-CA" sz="1600" dirty="0">
                <a:latin typeface="+mn-lt"/>
              </a:rPr>
              <a:t>Vintage magazine (#9)</a:t>
            </a:r>
          </a:p>
          <a:p>
            <a:pPr marL="342900" indent="-342900">
              <a:buFont typeface="Leo" pitchFamily="2" charset="0"/>
              <a:buChar char="→"/>
            </a:pPr>
            <a:r>
              <a:rPr lang="en-CA" sz="1600" dirty="0">
                <a:latin typeface="+mn-lt"/>
              </a:rPr>
              <a:t>Comic book (#7)</a:t>
            </a:r>
          </a:p>
          <a:p>
            <a:pPr marL="342900" indent="-342900">
              <a:buFont typeface="Leo" pitchFamily="2" charset="0"/>
              <a:buChar char="→"/>
            </a:pPr>
            <a:r>
              <a:rPr lang="en-CA" sz="1600" dirty="0">
                <a:latin typeface="+mn-lt"/>
              </a:rPr>
              <a:t>Glow-in-the-dark ink (#25)</a:t>
            </a:r>
          </a:p>
        </p:txBody>
      </p:sp>
      <p:sp>
        <p:nvSpPr>
          <p:cNvPr id="13" name="Title 1">
            <a:extLst>
              <a:ext uri="{FF2B5EF4-FFF2-40B4-BE49-F238E27FC236}">
                <a16:creationId xmlns:a16="http://schemas.microsoft.com/office/drawing/2014/main" id="{8E11D745-E455-BF6D-B5B8-03DA485C1005}"/>
              </a:ext>
            </a:extLst>
          </p:cNvPr>
          <p:cNvSpPr txBox="1">
            <a:spLocks/>
          </p:cNvSpPr>
          <p:nvPr/>
        </p:nvSpPr>
        <p:spPr>
          <a:xfrm>
            <a:off x="1065963" y="4743308"/>
            <a:ext cx="3351430" cy="6278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CA" sz="1400" dirty="0">
                <a:solidFill>
                  <a:schemeClr val="bg1"/>
                </a:solidFill>
                <a:effectLst>
                  <a:glow rad="101600">
                    <a:srgbClr val="448073">
                      <a:alpha val="60000"/>
                    </a:srgbClr>
                  </a:glow>
                </a:effectLst>
                <a:latin typeface="+mn-lt"/>
              </a:rPr>
              <a:t>4 New Issues + 1 Back-issue for $30</a:t>
            </a:r>
          </a:p>
          <a:p>
            <a:pPr marL="285750" indent="-285750">
              <a:buFont typeface="Arial" panose="020B0604020202020204" pitchFamily="34" charset="0"/>
              <a:buChar char="•"/>
            </a:pPr>
            <a:r>
              <a:rPr lang="en-CA" sz="1400" dirty="0">
                <a:solidFill>
                  <a:schemeClr val="bg1"/>
                </a:solidFill>
                <a:effectLst>
                  <a:glow rad="101600">
                    <a:srgbClr val="448073">
                      <a:alpha val="60000"/>
                    </a:srgbClr>
                  </a:glow>
                </a:effectLst>
                <a:latin typeface="+mn-lt"/>
              </a:rPr>
              <a:t>Estimated $60 value</a:t>
            </a:r>
          </a:p>
        </p:txBody>
      </p:sp>
      <p:sp>
        <p:nvSpPr>
          <p:cNvPr id="3" name="Title 1">
            <a:extLst>
              <a:ext uri="{FF2B5EF4-FFF2-40B4-BE49-F238E27FC236}">
                <a16:creationId xmlns:a16="http://schemas.microsoft.com/office/drawing/2014/main" id="{843B0297-902C-7057-191B-2DF325D9C23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Marketing &amp; Approach</a:t>
            </a:r>
          </a:p>
        </p:txBody>
      </p:sp>
      <p:sp>
        <p:nvSpPr>
          <p:cNvPr id="14" name="Title 1">
            <a:extLst>
              <a:ext uri="{FF2B5EF4-FFF2-40B4-BE49-F238E27FC236}">
                <a16:creationId xmlns:a16="http://schemas.microsoft.com/office/drawing/2014/main" id="{7C62F702-70C4-FC77-0449-95153D5FE694}"/>
              </a:ext>
            </a:extLst>
          </p:cNvPr>
          <p:cNvSpPr txBox="1">
            <a:spLocks/>
          </p:cNvSpPr>
          <p:nvPr/>
        </p:nvSpPr>
        <p:spPr>
          <a:xfrm>
            <a:off x="4480019" y="1907398"/>
            <a:ext cx="3737376" cy="942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CA" sz="1800" dirty="0">
                <a:latin typeface="+mn-lt"/>
              </a:rPr>
              <a:t>Individually Tailored Covers</a:t>
            </a:r>
            <a:endParaRPr lang="en-CA" dirty="0">
              <a:latin typeface="+mn-lt"/>
            </a:endParaRPr>
          </a:p>
          <a:p>
            <a:pPr marL="342900" indent="-342900">
              <a:buFont typeface="Arial" panose="020B0604020202020204" pitchFamily="34" charset="0"/>
              <a:buChar char="•"/>
            </a:pPr>
            <a:r>
              <a:rPr lang="en-CA" sz="1800" dirty="0">
                <a:latin typeface="+mn-lt"/>
              </a:rPr>
              <a:t>Humour and Sarcasm</a:t>
            </a:r>
          </a:p>
          <a:p>
            <a:pPr marL="342900" indent="-342900">
              <a:buFont typeface="Arial" panose="020B0604020202020204" pitchFamily="34" charset="0"/>
              <a:buChar char="•"/>
            </a:pPr>
            <a:r>
              <a:rPr lang="en-CA" sz="1800" dirty="0">
                <a:latin typeface="+mn-lt"/>
              </a:rPr>
              <a:t>Experimental Approaches</a:t>
            </a:r>
          </a:p>
        </p:txBody>
      </p:sp>
      <p:sp>
        <p:nvSpPr>
          <p:cNvPr id="16" name="TextBox 15">
            <a:extLst>
              <a:ext uri="{FF2B5EF4-FFF2-40B4-BE49-F238E27FC236}">
                <a16:creationId xmlns:a16="http://schemas.microsoft.com/office/drawing/2014/main" id="{4E3A173E-8ABF-B028-D2E4-C7FC59290F97}"/>
              </a:ext>
            </a:extLst>
          </p:cNvPr>
          <p:cNvSpPr txBox="1"/>
          <p:nvPr/>
        </p:nvSpPr>
        <p:spPr>
          <a:xfrm>
            <a:off x="1176654" y="2714563"/>
            <a:ext cx="2277764" cy="340720"/>
          </a:xfrm>
          <a:prstGeom prst="rect">
            <a:avLst/>
          </a:prstGeom>
          <a:noFill/>
        </p:spPr>
        <p:txBody>
          <a:bodyPr wrap="square">
            <a:spAutoFit/>
          </a:bodyPr>
          <a:lstStyle/>
          <a:p>
            <a:pPr marL="285750" indent="-285750">
              <a:buFont typeface="Leo" pitchFamily="2" charset="0"/>
              <a:buChar char="→"/>
            </a:pPr>
            <a:r>
              <a:rPr lang="en-CA" sz="1600" dirty="0">
                <a:latin typeface="+mn-lt"/>
              </a:rPr>
              <a:t>Issues reg. $10-15</a:t>
            </a:r>
          </a:p>
        </p:txBody>
      </p:sp>
      <p:sp>
        <p:nvSpPr>
          <p:cNvPr id="17" name="Title 1">
            <a:extLst>
              <a:ext uri="{FF2B5EF4-FFF2-40B4-BE49-F238E27FC236}">
                <a16:creationId xmlns:a16="http://schemas.microsoft.com/office/drawing/2014/main" id="{7402FB6B-4485-58BC-B1DB-8AFBB0D18CEE}"/>
              </a:ext>
            </a:extLst>
          </p:cNvPr>
          <p:cNvSpPr txBox="1">
            <a:spLocks/>
          </p:cNvSpPr>
          <p:nvPr/>
        </p:nvSpPr>
        <p:spPr>
          <a:xfrm>
            <a:off x="833042" y="3123007"/>
            <a:ext cx="2621376" cy="375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CA" sz="1800" dirty="0">
                <a:latin typeface="+mn-lt"/>
              </a:rPr>
              <a:t>Bi-annual publishing</a:t>
            </a:r>
          </a:p>
        </p:txBody>
      </p:sp>
      <p:sp>
        <p:nvSpPr>
          <p:cNvPr id="18" name="Title 1">
            <a:extLst>
              <a:ext uri="{FF2B5EF4-FFF2-40B4-BE49-F238E27FC236}">
                <a16:creationId xmlns:a16="http://schemas.microsoft.com/office/drawing/2014/main" id="{C38F376E-ED3C-F95F-3E52-1485502CC04B}"/>
              </a:ext>
            </a:extLst>
          </p:cNvPr>
          <p:cNvSpPr txBox="1">
            <a:spLocks/>
          </p:cNvSpPr>
          <p:nvPr/>
        </p:nvSpPr>
        <p:spPr>
          <a:xfrm>
            <a:off x="1412121" y="4305465"/>
            <a:ext cx="2460633" cy="4642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000" b="1" dirty="0">
                <a:solidFill>
                  <a:schemeClr val="bg1"/>
                </a:solidFill>
                <a:effectLst>
                  <a:glow rad="101600">
                    <a:srgbClr val="448073">
                      <a:alpha val="60000"/>
                    </a:srgbClr>
                  </a:glow>
                </a:effectLst>
                <a:latin typeface="+mn-lt"/>
              </a:rPr>
              <a:t>! Subscription Offer !</a:t>
            </a:r>
          </a:p>
        </p:txBody>
      </p:sp>
    </p:spTree>
    <p:extLst>
      <p:ext uri="{BB962C8B-B14F-4D97-AF65-F5344CB8AC3E}">
        <p14:creationId xmlns:p14="http://schemas.microsoft.com/office/powerpoint/2010/main" val="905038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 calcmode="lin" valueType="num">
                                      <p:cBhvr>
                                        <p:cTn id="24" dur="500" fill="hold"/>
                                        <p:tgtEl>
                                          <p:spTgt spid="20"/>
                                        </p:tgtEl>
                                        <p:attrNameLst>
                                          <p:attrName>style.rotation</p:attrName>
                                        </p:attrNameLst>
                                      </p:cBhvr>
                                      <p:tavLst>
                                        <p:tav tm="0">
                                          <p:val>
                                            <p:fltVal val="360"/>
                                          </p:val>
                                        </p:tav>
                                        <p:tav tm="100000">
                                          <p:val>
                                            <p:fltVal val="0"/>
                                          </p:val>
                                        </p:tav>
                                      </p:tavLst>
                                    </p:anim>
                                    <p:animEffect transition="in" filter="fade">
                                      <p:cBhvr>
                                        <p:cTn id="25" dur="500"/>
                                        <p:tgtEl>
                                          <p:spTgt spid="20"/>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style.rotation</p:attrName>
                                        </p:attrNameLst>
                                      </p:cBhvr>
                                      <p:tavLst>
                                        <p:tav tm="0">
                                          <p:val>
                                            <p:fltVal val="360"/>
                                          </p:val>
                                        </p:tav>
                                        <p:tav tm="100000">
                                          <p:val>
                                            <p:fltVal val="0"/>
                                          </p:val>
                                        </p:tav>
                                      </p:tavLst>
                                    </p:anim>
                                    <p:animEffect transition="in" filter="fade">
                                      <p:cBhvr>
                                        <p:cTn id="31" dur="500"/>
                                        <p:tgtEl>
                                          <p:spTgt spid="18"/>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 calcmode="lin" valueType="num">
                                      <p:cBhvr>
                                        <p:cTn id="36" dur="500" fill="hold"/>
                                        <p:tgtEl>
                                          <p:spTgt spid="13"/>
                                        </p:tgtEl>
                                        <p:attrNameLst>
                                          <p:attrName>style.rotation</p:attrName>
                                        </p:attrNameLst>
                                      </p:cBhvr>
                                      <p:tavLst>
                                        <p:tav tm="0">
                                          <p:val>
                                            <p:fltVal val="360"/>
                                          </p:val>
                                        </p:tav>
                                        <p:tav tm="100000">
                                          <p:val>
                                            <p:fltVal val="0"/>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wipe(left)">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1000"/>
                                        <p:tgtEl>
                                          <p:spTgt spid="1026"/>
                                        </p:tgtEl>
                                      </p:cBhvr>
                                    </p:animEffect>
                                    <p:anim calcmode="lin" valueType="num">
                                      <p:cBhvr>
                                        <p:cTn id="53" dur="1000" fill="hold"/>
                                        <p:tgtEl>
                                          <p:spTgt spid="1026"/>
                                        </p:tgtEl>
                                        <p:attrNameLst>
                                          <p:attrName>ppt_x</p:attrName>
                                        </p:attrNameLst>
                                      </p:cBhvr>
                                      <p:tavLst>
                                        <p:tav tm="0">
                                          <p:val>
                                            <p:strVal val="#ppt_x"/>
                                          </p:val>
                                        </p:tav>
                                        <p:tav tm="100000">
                                          <p:val>
                                            <p:strVal val="#ppt_x"/>
                                          </p:val>
                                        </p:tav>
                                      </p:tavLst>
                                    </p:anim>
                                    <p:anim calcmode="lin" valueType="num">
                                      <p:cBhvr>
                                        <p:cTn id="54" dur="900" decel="100000" fill="hold"/>
                                        <p:tgtEl>
                                          <p:spTgt spid="1026"/>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900" decel="100000" fill="hold"/>
                                        <p:tgtEl>
                                          <p:spTgt spid="9"/>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
                                            <p:txEl>
                                              <p:pRg st="1" end="1"/>
                                            </p:txEl>
                                          </p:spTgt>
                                        </p:tgtEl>
                                        <p:attrNameLst>
                                          <p:attrName>style.visibility</p:attrName>
                                        </p:attrNameLst>
                                      </p:cBhvr>
                                      <p:to>
                                        <p:strVal val="visible"/>
                                      </p:to>
                                    </p:set>
                                    <p:animEffect transition="in" filter="wipe(left)">
                                      <p:cBhvr>
                                        <p:cTn id="66" dur="500"/>
                                        <p:tgtEl>
                                          <p:spTgt spid="5">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Effect transition="in" filter="wipe(left)">
                                      <p:cBhvr>
                                        <p:cTn id="71" dur="500"/>
                                        <p:tgtEl>
                                          <p:spTgt spid="5">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
                                            <p:txEl>
                                              <p:pRg st="3" end="3"/>
                                            </p:txEl>
                                          </p:spTgt>
                                        </p:tgtEl>
                                        <p:attrNameLst>
                                          <p:attrName>style.visibility</p:attrName>
                                        </p:attrNameLst>
                                      </p:cBhvr>
                                      <p:to>
                                        <p:strVal val="visible"/>
                                      </p:to>
                                    </p:set>
                                    <p:animEffect transition="in" filter="wipe(left)">
                                      <p:cBhvr>
                                        <p:cTn id="76" dur="500"/>
                                        <p:tgtEl>
                                          <p:spTgt spid="5">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
                                            <p:txEl>
                                              <p:pRg st="4" end="4"/>
                                            </p:txEl>
                                          </p:spTgt>
                                        </p:tgtEl>
                                        <p:attrNameLst>
                                          <p:attrName>style.visibility</p:attrName>
                                        </p:attrNameLst>
                                      </p:cBhvr>
                                      <p:to>
                                        <p:strVal val="visible"/>
                                      </p:to>
                                    </p:set>
                                    <p:animEffect transition="in" filter="wipe(left)">
                                      <p:cBhvr>
                                        <p:cTn id="81" dur="500"/>
                                        <p:tgtEl>
                                          <p:spTgt spid="5">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5">
                                            <p:txEl>
                                              <p:pRg st="5" end="5"/>
                                            </p:txEl>
                                          </p:spTgt>
                                        </p:tgtEl>
                                        <p:attrNameLst>
                                          <p:attrName>style.visibility</p:attrName>
                                        </p:attrNameLst>
                                      </p:cBhvr>
                                      <p:to>
                                        <p:strVal val="visible"/>
                                      </p:to>
                                    </p:set>
                                    <p:animEffect transition="in" filter="wipe(left)">
                                      <p:cBhvr>
                                        <p:cTn id="8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9" grpId="0"/>
      <p:bldP spid="5" grpId="0" uiExpand="1" build="p"/>
      <p:bldP spid="13" grpId="0"/>
      <p:bldP spid="14"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2655E-3B94-FA35-A508-1FB7F2A3365B}"/>
              </a:ext>
            </a:extLst>
          </p:cNvPr>
          <p:cNvSpPr>
            <a:spLocks noGrp="1"/>
          </p:cNvSpPr>
          <p:nvPr>
            <p:ph type="title"/>
          </p:nvPr>
        </p:nvSpPr>
        <p:spPr/>
        <p:txBody>
          <a:bodyPr/>
          <a:lstStyle/>
          <a:p>
            <a:r>
              <a:rPr lang="en-CA" dirty="0"/>
              <a:t>Features &amp; Inventiveness</a:t>
            </a:r>
          </a:p>
        </p:txBody>
      </p:sp>
      <p:sp>
        <p:nvSpPr>
          <p:cNvPr id="3" name="Title 1">
            <a:extLst>
              <a:ext uri="{FF2B5EF4-FFF2-40B4-BE49-F238E27FC236}">
                <a16:creationId xmlns:a16="http://schemas.microsoft.com/office/drawing/2014/main" id="{8AB9760A-A32D-DDD0-06DC-80B911AF2DE1}"/>
              </a:ext>
            </a:extLst>
          </p:cNvPr>
          <p:cNvSpPr txBox="1">
            <a:spLocks/>
          </p:cNvSpPr>
          <p:nvPr/>
        </p:nvSpPr>
        <p:spPr>
          <a:xfrm>
            <a:off x="838200" y="3890746"/>
            <a:ext cx="10515600" cy="48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dirty="0"/>
              <a:t>Things </a:t>
            </a:r>
            <a:r>
              <a:rPr lang="en-CA" sz="2400" i="1" dirty="0"/>
              <a:t>Portal</a:t>
            </a:r>
            <a:r>
              <a:rPr lang="en-CA" sz="2400" dirty="0"/>
              <a:t> can do, too</a:t>
            </a:r>
          </a:p>
        </p:txBody>
      </p:sp>
      <p:sp>
        <p:nvSpPr>
          <p:cNvPr id="5" name="Title 1">
            <a:extLst>
              <a:ext uri="{FF2B5EF4-FFF2-40B4-BE49-F238E27FC236}">
                <a16:creationId xmlns:a16="http://schemas.microsoft.com/office/drawing/2014/main" id="{449E796E-4EE4-D60B-BDE4-20E92AC557A8}"/>
              </a:ext>
            </a:extLst>
          </p:cNvPr>
          <p:cNvSpPr txBox="1">
            <a:spLocks/>
          </p:cNvSpPr>
          <p:nvPr/>
        </p:nvSpPr>
        <p:spPr>
          <a:xfrm>
            <a:off x="1011866" y="1495505"/>
            <a:ext cx="5952460" cy="1866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en-CA" sz="1800" dirty="0">
              <a:latin typeface="+mn-lt"/>
            </a:endParaRPr>
          </a:p>
          <a:p>
            <a:pPr marL="342900" indent="-342900">
              <a:buFont typeface="Arial" panose="020B0604020202020204" pitchFamily="34" charset="0"/>
              <a:buChar char="•"/>
            </a:pPr>
            <a:r>
              <a:rPr lang="en-CA" sz="1800" dirty="0">
                <a:latin typeface="+mn-lt"/>
              </a:rPr>
              <a:t>Online Store</a:t>
            </a:r>
          </a:p>
          <a:p>
            <a:pPr marL="342900" indent="-342900">
              <a:buFont typeface="Arial" panose="020B0604020202020204" pitchFamily="34" charset="0"/>
              <a:buChar char="•"/>
            </a:pPr>
            <a:r>
              <a:rPr lang="en-CA" sz="1800" dirty="0">
                <a:latin typeface="+mn-lt"/>
              </a:rPr>
              <a:t>Mascot/Figurehead</a:t>
            </a:r>
          </a:p>
          <a:p>
            <a:pPr marL="342900" indent="-342900">
              <a:buFont typeface="Arial" panose="020B0604020202020204" pitchFamily="34" charset="0"/>
              <a:buChar char="•"/>
            </a:pPr>
            <a:r>
              <a:rPr lang="en-CA" sz="1800" dirty="0">
                <a:latin typeface="+mn-lt"/>
              </a:rPr>
              <a:t>Monkey Banters</a:t>
            </a:r>
          </a:p>
          <a:p>
            <a:pPr marL="342900" indent="-342900">
              <a:buFont typeface="Arial" panose="020B0604020202020204" pitchFamily="34" charset="0"/>
              <a:buChar char="•"/>
            </a:pPr>
            <a:r>
              <a:rPr lang="en-CA" sz="1800" dirty="0">
                <a:latin typeface="+mn-lt"/>
              </a:rPr>
              <a:t>Youth Programs</a:t>
            </a:r>
          </a:p>
          <a:p>
            <a:pPr marL="342900" indent="-342900">
              <a:buFont typeface="Arial" panose="020B0604020202020204" pitchFamily="34" charset="0"/>
              <a:buChar char="•"/>
            </a:pPr>
            <a:endParaRPr lang="en-CA" sz="1800" dirty="0">
              <a:latin typeface="+mn-lt"/>
            </a:endParaRPr>
          </a:p>
        </p:txBody>
      </p:sp>
      <p:pic>
        <p:nvPicPr>
          <p:cNvPr id="4" name="Picture 2">
            <a:extLst>
              <a:ext uri="{FF2B5EF4-FFF2-40B4-BE49-F238E27FC236}">
                <a16:creationId xmlns:a16="http://schemas.microsoft.com/office/drawing/2014/main" id="{B1DF6F4C-8D6E-5017-DE0C-0A7CE2484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090" y="750728"/>
            <a:ext cx="3346044" cy="535654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hlinkClick r:id="rId3"/>
            <a:extLst>
              <a:ext uri="{FF2B5EF4-FFF2-40B4-BE49-F238E27FC236}">
                <a16:creationId xmlns:a16="http://schemas.microsoft.com/office/drawing/2014/main" id="{3C95D09B-8C68-7B87-779C-AA07DA7F393D}"/>
              </a:ext>
            </a:extLst>
          </p:cNvPr>
          <p:cNvSpPr txBox="1">
            <a:spLocks/>
          </p:cNvSpPr>
          <p:nvPr/>
        </p:nvSpPr>
        <p:spPr>
          <a:xfrm>
            <a:off x="7750803" y="6099930"/>
            <a:ext cx="3429331" cy="481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1400" dirty="0" err="1">
                <a:latin typeface="+mn-lt"/>
              </a:rPr>
              <a:t>Feathertale’s</a:t>
            </a:r>
            <a:r>
              <a:rPr lang="en-CA" sz="1400" dirty="0">
                <a:latin typeface="+mn-lt"/>
              </a:rPr>
              <a:t> latest special edition (2021)</a:t>
            </a:r>
          </a:p>
        </p:txBody>
      </p:sp>
      <p:sp>
        <p:nvSpPr>
          <p:cNvPr id="7" name="Title 1">
            <a:extLst>
              <a:ext uri="{FF2B5EF4-FFF2-40B4-BE49-F238E27FC236}">
                <a16:creationId xmlns:a16="http://schemas.microsoft.com/office/drawing/2014/main" id="{F85F8F8E-2116-D68C-147B-62BCDAE1BD40}"/>
              </a:ext>
            </a:extLst>
          </p:cNvPr>
          <p:cNvSpPr txBox="1">
            <a:spLocks/>
          </p:cNvSpPr>
          <p:nvPr/>
        </p:nvSpPr>
        <p:spPr>
          <a:xfrm>
            <a:off x="1011866" y="4381766"/>
            <a:ext cx="5952460" cy="11800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en-CA" sz="1800" dirty="0">
              <a:latin typeface="+mn-lt"/>
            </a:endParaRPr>
          </a:p>
          <a:p>
            <a:pPr marL="342900" indent="-342900">
              <a:buFont typeface="Arial" panose="020B0604020202020204" pitchFamily="34" charset="0"/>
              <a:buChar char="•"/>
            </a:pPr>
            <a:r>
              <a:rPr lang="en-CA" sz="1800" dirty="0">
                <a:latin typeface="+mn-lt"/>
              </a:rPr>
              <a:t>List of Contributors</a:t>
            </a:r>
          </a:p>
          <a:p>
            <a:pPr marL="342900" indent="-342900">
              <a:buFont typeface="Arial" panose="020B0604020202020204" pitchFamily="34" charset="0"/>
              <a:buChar char="•"/>
            </a:pPr>
            <a:r>
              <a:rPr lang="en-CA" sz="1800" dirty="0">
                <a:latin typeface="+mn-lt"/>
              </a:rPr>
              <a:t>Gifs</a:t>
            </a:r>
          </a:p>
          <a:p>
            <a:pPr marL="342900" indent="-342900">
              <a:buFont typeface="Arial" panose="020B0604020202020204" pitchFamily="34" charset="0"/>
              <a:buChar char="•"/>
            </a:pPr>
            <a:r>
              <a:rPr lang="en-CA" sz="1800" dirty="0">
                <a:latin typeface="+mn-lt"/>
              </a:rPr>
              <a:t>Subscription Sign-Up</a:t>
            </a:r>
          </a:p>
          <a:p>
            <a:pPr marL="342900" indent="-342900">
              <a:buFont typeface="Arial" panose="020B0604020202020204" pitchFamily="34" charset="0"/>
              <a:buChar char="•"/>
            </a:pPr>
            <a:r>
              <a:rPr lang="en-CA" sz="1800" dirty="0">
                <a:latin typeface="+mn-lt"/>
              </a:rPr>
              <a:t>Anonymous Rants</a:t>
            </a:r>
          </a:p>
          <a:p>
            <a:pPr marL="342900" indent="-342900">
              <a:buFont typeface="Arial" panose="020B0604020202020204" pitchFamily="34" charset="0"/>
              <a:buChar char="•"/>
            </a:pPr>
            <a:endParaRPr lang="en-CA" sz="1800" dirty="0">
              <a:latin typeface="+mn-lt"/>
            </a:endParaRPr>
          </a:p>
        </p:txBody>
      </p:sp>
      <p:sp>
        <p:nvSpPr>
          <p:cNvPr id="8" name="Title 1">
            <a:extLst>
              <a:ext uri="{FF2B5EF4-FFF2-40B4-BE49-F238E27FC236}">
                <a16:creationId xmlns:a16="http://schemas.microsoft.com/office/drawing/2014/main" id="{2D59EEB1-BD4A-2B23-AE5B-043358CBEF81}"/>
              </a:ext>
            </a:extLst>
          </p:cNvPr>
          <p:cNvSpPr txBox="1">
            <a:spLocks/>
          </p:cNvSpPr>
          <p:nvPr/>
        </p:nvSpPr>
        <p:spPr>
          <a:xfrm>
            <a:off x="1421213" y="2910986"/>
            <a:ext cx="3246481" cy="6254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Leo" pitchFamily="2" charset="0"/>
              <a:buChar char="→"/>
            </a:pPr>
            <a:r>
              <a:rPr lang="en-CA" sz="1600" dirty="0">
                <a:latin typeface="+mn-lt"/>
              </a:rPr>
              <a:t>Story Mountain Workshops</a:t>
            </a:r>
          </a:p>
          <a:p>
            <a:pPr marL="342900" indent="-342900">
              <a:buFont typeface="Leo" pitchFamily="2" charset="0"/>
              <a:buChar char="→"/>
            </a:pPr>
            <a:r>
              <a:rPr lang="en-CA" sz="1600" dirty="0">
                <a:latin typeface="+mn-lt"/>
              </a:rPr>
              <a:t>The Bully-Boy Project</a:t>
            </a:r>
          </a:p>
        </p:txBody>
      </p:sp>
    </p:spTree>
    <p:extLst>
      <p:ext uri="{BB962C8B-B14F-4D97-AF65-F5344CB8AC3E}">
        <p14:creationId xmlns:p14="http://schemas.microsoft.com/office/powerpoint/2010/main" val="4225637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900" decel="100000" fill="hold"/>
                                        <p:tgtEl>
                                          <p:spTgt spid="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left)">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left)">
                                      <p:cBhvr>
                                        <p:cTn id="47" dur="500"/>
                                        <p:tgtEl>
                                          <p:spTgt spid="7">
                                            <p:txEl>
                                              <p:pRg st="2" end="2"/>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wipe(left)">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wipe(left)">
                                      <p:cBhvr>
                                        <p:cTn id="6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6" grpId="0"/>
      <p:bldP spid="7" grpId="0" uiExpand="1"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7077C1E7-202E-6912-B3C5-E77336510059}"/>
              </a:ext>
            </a:extLst>
          </p:cNvPr>
          <p:cNvSpPr/>
          <p:nvPr/>
        </p:nvSpPr>
        <p:spPr>
          <a:xfrm>
            <a:off x="446567" y="3347589"/>
            <a:ext cx="5649433" cy="441467"/>
          </a:xfrm>
          <a:prstGeom prst="roundRect">
            <a:avLst/>
          </a:prstGeom>
          <a:pattFill prst="wdUpDiag">
            <a:fgClr>
              <a:schemeClr val="accent4">
                <a:lumMod val="60000"/>
                <a:lumOff val="4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A0C421E5-C668-2B21-BFEA-25F86C4BFB7E}"/>
              </a:ext>
            </a:extLst>
          </p:cNvPr>
          <p:cNvSpPr>
            <a:spLocks noGrp="1"/>
          </p:cNvSpPr>
          <p:nvPr>
            <p:ph type="title"/>
          </p:nvPr>
        </p:nvSpPr>
        <p:spPr/>
        <p:txBody>
          <a:bodyPr/>
          <a:lstStyle/>
          <a:p>
            <a:r>
              <a:rPr lang="en-CA" dirty="0"/>
              <a:t>Negatives</a:t>
            </a:r>
          </a:p>
        </p:txBody>
      </p:sp>
      <p:sp>
        <p:nvSpPr>
          <p:cNvPr id="4" name="Title 1">
            <a:extLst>
              <a:ext uri="{FF2B5EF4-FFF2-40B4-BE49-F238E27FC236}">
                <a16:creationId xmlns:a16="http://schemas.microsoft.com/office/drawing/2014/main" id="{DDE198EF-3AEA-57B3-68B9-C8FB6C288A0D}"/>
              </a:ext>
            </a:extLst>
          </p:cNvPr>
          <p:cNvSpPr txBox="1">
            <a:spLocks/>
          </p:cNvSpPr>
          <p:nvPr/>
        </p:nvSpPr>
        <p:spPr>
          <a:xfrm>
            <a:off x="838200" y="1208777"/>
            <a:ext cx="10515600" cy="481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dirty="0"/>
              <a:t>As a reader</a:t>
            </a:r>
          </a:p>
        </p:txBody>
      </p:sp>
      <p:sp>
        <p:nvSpPr>
          <p:cNvPr id="5" name="Title 1">
            <a:extLst>
              <a:ext uri="{FF2B5EF4-FFF2-40B4-BE49-F238E27FC236}">
                <a16:creationId xmlns:a16="http://schemas.microsoft.com/office/drawing/2014/main" id="{88FA61BE-3CC0-5839-63B8-11E595E8CF6B}"/>
              </a:ext>
            </a:extLst>
          </p:cNvPr>
          <p:cNvSpPr txBox="1">
            <a:spLocks/>
          </p:cNvSpPr>
          <p:nvPr/>
        </p:nvSpPr>
        <p:spPr>
          <a:xfrm>
            <a:off x="550484" y="1915636"/>
            <a:ext cx="2966484" cy="3744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CA" sz="1800" dirty="0">
                <a:latin typeface="+mn-lt"/>
              </a:rPr>
              <a:t>Inconsistent cover font</a:t>
            </a:r>
          </a:p>
        </p:txBody>
      </p:sp>
      <p:pic>
        <p:nvPicPr>
          <p:cNvPr id="6" name="Picture 5">
            <a:extLst>
              <a:ext uri="{FF2B5EF4-FFF2-40B4-BE49-F238E27FC236}">
                <a16:creationId xmlns:a16="http://schemas.microsoft.com/office/drawing/2014/main" id="{3619CF90-04FF-E859-AE54-5219698F9B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3258" t="15814" r="12005" b="8372"/>
          <a:stretch/>
        </p:blipFill>
        <p:spPr>
          <a:xfrm>
            <a:off x="550484" y="3347589"/>
            <a:ext cx="4574400" cy="293230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23E97D9-8B23-B17C-0406-750C9CCFA644}"/>
              </a:ext>
            </a:extLst>
          </p:cNvPr>
          <p:cNvPicPr>
            <a:picLocks noChangeAspect="1"/>
          </p:cNvPicPr>
          <p:nvPr/>
        </p:nvPicPr>
        <p:blipFill rotWithShape="1">
          <a:blip r:embed="rId4">
            <a:extLst>
              <a:ext uri="{28A0092B-C50C-407E-A947-70E740481C1C}">
                <a14:useLocalDpi xmlns:a14="http://schemas.microsoft.com/office/drawing/2010/main" val="0"/>
              </a:ext>
            </a:extLst>
          </a:blip>
          <a:srcRect t="-3463" b="-2061"/>
          <a:stretch/>
        </p:blipFill>
        <p:spPr>
          <a:xfrm>
            <a:off x="8753376" y="762210"/>
            <a:ext cx="2674852" cy="5170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0626030C-75C0-C8F2-0C86-0A6F97B56010}"/>
              </a:ext>
            </a:extLst>
          </p:cNvPr>
          <p:cNvSpPr txBox="1">
            <a:spLocks/>
          </p:cNvSpPr>
          <p:nvPr/>
        </p:nvSpPr>
        <p:spPr>
          <a:xfrm>
            <a:off x="550484" y="3795823"/>
            <a:ext cx="5059716" cy="1853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CA" sz="1800" dirty="0">
                <a:solidFill>
                  <a:srgbClr val="F9746F"/>
                </a:solidFill>
                <a:latin typeface="+mn-lt"/>
              </a:rPr>
              <a:t>Incorrect spelling of contributors’ names</a:t>
            </a:r>
          </a:p>
          <a:p>
            <a:pPr marL="285750" indent="-285750">
              <a:buFont typeface="Arial" panose="020B0604020202020204" pitchFamily="34" charset="0"/>
              <a:buChar char="•"/>
            </a:pPr>
            <a:r>
              <a:rPr lang="en-CA" sz="1800" dirty="0">
                <a:solidFill>
                  <a:srgbClr val="F9746F"/>
                </a:solidFill>
                <a:latin typeface="+mn-lt"/>
              </a:rPr>
              <a:t>Contributors list is… misleading</a:t>
            </a:r>
          </a:p>
          <a:p>
            <a:pPr marL="285750" indent="-285750">
              <a:buFont typeface="Arial" panose="020B0604020202020204" pitchFamily="34" charset="0"/>
              <a:buChar char="•"/>
            </a:pPr>
            <a:r>
              <a:rPr lang="en-CA" sz="1800" dirty="0">
                <a:solidFill>
                  <a:srgbClr val="F9746F"/>
                </a:solidFill>
                <a:latin typeface="+mn-lt"/>
              </a:rPr>
              <a:t>Issues with ordering process</a:t>
            </a:r>
          </a:p>
        </p:txBody>
      </p:sp>
      <p:sp>
        <p:nvSpPr>
          <p:cNvPr id="11" name="Title 1">
            <a:extLst>
              <a:ext uri="{FF2B5EF4-FFF2-40B4-BE49-F238E27FC236}">
                <a16:creationId xmlns:a16="http://schemas.microsoft.com/office/drawing/2014/main" id="{87A55FC6-8758-0609-F029-9104F1CD8206}"/>
              </a:ext>
            </a:extLst>
          </p:cNvPr>
          <p:cNvSpPr txBox="1">
            <a:spLocks/>
          </p:cNvSpPr>
          <p:nvPr/>
        </p:nvSpPr>
        <p:spPr>
          <a:xfrm>
            <a:off x="550484" y="2361218"/>
            <a:ext cx="2966484" cy="5526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CA" sz="1800" dirty="0">
                <a:latin typeface="+mn-lt"/>
              </a:rPr>
              <a:t>Broken links</a:t>
            </a:r>
          </a:p>
          <a:p>
            <a:pPr marL="285750" indent="-285750">
              <a:buFont typeface="Arial" panose="020B0604020202020204" pitchFamily="34" charset="0"/>
              <a:buChar char="•"/>
            </a:pPr>
            <a:r>
              <a:rPr lang="en-CA" sz="1800" dirty="0">
                <a:latin typeface="+mn-lt"/>
              </a:rPr>
              <a:t>Formatting issues</a:t>
            </a:r>
          </a:p>
        </p:txBody>
      </p:sp>
      <p:sp>
        <p:nvSpPr>
          <p:cNvPr id="13" name="TextBox 12">
            <a:extLst>
              <a:ext uri="{FF2B5EF4-FFF2-40B4-BE49-F238E27FC236}">
                <a16:creationId xmlns:a16="http://schemas.microsoft.com/office/drawing/2014/main" id="{0E5C4929-A8F4-B043-7E3B-95BE9D4D829D}"/>
              </a:ext>
            </a:extLst>
          </p:cNvPr>
          <p:cNvSpPr txBox="1"/>
          <p:nvPr/>
        </p:nvSpPr>
        <p:spPr>
          <a:xfrm>
            <a:off x="3516967" y="1927489"/>
            <a:ext cx="5059715" cy="369332"/>
          </a:xfrm>
          <a:prstGeom prst="rect">
            <a:avLst/>
          </a:prstGeom>
          <a:noFill/>
        </p:spPr>
        <p:txBody>
          <a:bodyPr wrap="square">
            <a:spAutoFit/>
          </a:bodyPr>
          <a:lstStyle/>
          <a:p>
            <a:pPr marL="285750" indent="-285750">
              <a:buFont typeface="Arial" panose="020B0604020202020204" pitchFamily="34" charset="0"/>
              <a:buChar char="•"/>
            </a:pPr>
            <a:r>
              <a:rPr lang="en-CA" sz="1800" dirty="0">
                <a:latin typeface="+mn-lt"/>
              </a:rPr>
              <a:t>Missing information </a:t>
            </a:r>
          </a:p>
        </p:txBody>
      </p:sp>
      <p:sp>
        <p:nvSpPr>
          <p:cNvPr id="15" name="Rectangle: Rounded Corners 14">
            <a:extLst>
              <a:ext uri="{FF2B5EF4-FFF2-40B4-BE49-F238E27FC236}">
                <a16:creationId xmlns:a16="http://schemas.microsoft.com/office/drawing/2014/main" id="{330983F1-1D04-45AC-613B-72539D27FC48}"/>
              </a:ext>
            </a:extLst>
          </p:cNvPr>
          <p:cNvSpPr/>
          <p:nvPr/>
        </p:nvSpPr>
        <p:spPr>
          <a:xfrm>
            <a:off x="446567" y="5712234"/>
            <a:ext cx="5649433" cy="441467"/>
          </a:xfrm>
          <a:prstGeom prst="roundRect">
            <a:avLst/>
          </a:prstGeom>
          <a:pattFill prst="wdDnDiag">
            <a:fgClr>
              <a:schemeClr val="accent4">
                <a:lumMod val="60000"/>
                <a:lumOff val="40000"/>
              </a:schemeClr>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66513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Scale>
                                      <p:cBhvr>
                                        <p:cTn id="17"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6"/>
                                        </p:tgtEl>
                                        <p:attrNameLst>
                                          <p:attrName>ppt_x</p:attrName>
                                          <p:attrName>ppt_y</p:attrName>
                                        </p:attrNameLst>
                                      </p:cBhvr>
                                    </p:animMotion>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xit" presetSubtype="0" fill="hold" nodeType="clickEffect">
                                  <p:stCondLst>
                                    <p:cond delay="0"/>
                                  </p:stCondLst>
                                  <p:childTnLst>
                                    <p:animEffect transition="out" filter="fade">
                                      <p:cBhvr>
                                        <p:cTn id="28" dur="1000"/>
                                        <p:tgtEl>
                                          <p:spTgt spid="6"/>
                                        </p:tgtEl>
                                      </p:cBhvr>
                                    </p:animEffect>
                                    <p:anim calcmode="lin" valueType="num">
                                      <p:cBhvr>
                                        <p:cTn id="29" dur="1000"/>
                                        <p:tgtEl>
                                          <p:spTgt spid="6"/>
                                        </p:tgtEl>
                                        <p:attrNameLst>
                                          <p:attrName>ppt_x</p:attrName>
                                        </p:attrNameLst>
                                      </p:cBhvr>
                                      <p:tavLst>
                                        <p:tav tm="0">
                                          <p:val>
                                            <p:strVal val="ppt_x"/>
                                          </p:val>
                                        </p:tav>
                                        <p:tav tm="100000">
                                          <p:val>
                                            <p:strVal val="ppt_x"/>
                                          </p:val>
                                        </p:tav>
                                      </p:tavLst>
                                    </p:anim>
                                    <p:anim calcmode="lin" valueType="num">
                                      <p:cBhvr>
                                        <p:cTn id="30" dur="100" decel="100000"/>
                                        <p:tgtEl>
                                          <p:spTgt spid="6"/>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6"/>
                                        </p:tgtEl>
                                        <p:attrNameLst>
                                          <p:attrName>ppt_y</p:attrName>
                                        </p:attrNameLst>
                                      </p:cBhvr>
                                      <p:tavLst>
                                        <p:tav tm="0">
                                          <p:val>
                                            <p:strVal val="ppt_y"/>
                                          </p:val>
                                        </p:tav>
                                        <p:tav tm="100000">
                                          <p:val>
                                            <p:strVal val="ppt_y+1"/>
                                          </p:val>
                                        </p:tav>
                                      </p:tavLst>
                                    </p:anim>
                                    <p:set>
                                      <p:cBhvr>
                                        <p:cTn id="32" dur="1" fill="hold">
                                          <p:stCondLst>
                                            <p:cond delay="999"/>
                                          </p:stCondLst>
                                        </p:cTn>
                                        <p:tgtEl>
                                          <p:spTgt spid="6"/>
                                        </p:tgtEl>
                                        <p:attrNameLst>
                                          <p:attrName>style.visibility</p:attrName>
                                        </p:attrNameLst>
                                      </p:cBhvr>
                                      <p:to>
                                        <p:strVal val="hidden"/>
                                      </p:to>
                                    </p:set>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anim calcmode="lin" valueType="num">
                                      <p:cBhvr>
                                        <p:cTn id="4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fade">
                                      <p:cBhvr>
                                        <p:cTn id="54" dur="1000"/>
                                        <p:tgtEl>
                                          <p:spTgt spid="8">
                                            <p:txEl>
                                              <p:pRg st="1" end="1"/>
                                            </p:txEl>
                                          </p:spTgt>
                                        </p:tgtEl>
                                      </p:cBhvr>
                                    </p:animEffect>
                                    <p:anim calcmode="lin" valueType="num">
                                      <p:cBhvr>
                                        <p:cTn id="5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400" decel="100000"/>
                                        <p:tgtEl>
                                          <p:spTgt spid="7"/>
                                        </p:tgtEl>
                                      </p:cBhvr>
                                    </p:animEffect>
                                    <p:anim calcmode="lin" valueType="num">
                                      <p:cBhvr>
                                        <p:cTn id="63" dur="400" decel="100000" fill="hold"/>
                                        <p:tgtEl>
                                          <p:spTgt spid="7"/>
                                        </p:tgtEl>
                                        <p:attrNameLst>
                                          <p:attrName>style.rotation</p:attrName>
                                        </p:attrNameLst>
                                      </p:cBhvr>
                                      <p:tavLst>
                                        <p:tav tm="0">
                                          <p:val>
                                            <p:fltVal val="-90"/>
                                          </p:val>
                                        </p:tav>
                                        <p:tav tm="100000">
                                          <p:val>
                                            <p:fltVal val="0"/>
                                          </p:val>
                                        </p:tav>
                                      </p:tavLst>
                                    </p:anim>
                                    <p:anim calcmode="lin" valueType="num">
                                      <p:cBhvr>
                                        <p:cTn id="64" dur="400" decel="100000" fill="hold"/>
                                        <p:tgtEl>
                                          <p:spTgt spid="7"/>
                                        </p:tgtEl>
                                        <p:attrNameLst>
                                          <p:attrName>ppt_x</p:attrName>
                                        </p:attrNameLst>
                                      </p:cBhvr>
                                      <p:tavLst>
                                        <p:tav tm="0">
                                          <p:val>
                                            <p:strVal val="#ppt_x+0.4"/>
                                          </p:val>
                                        </p:tav>
                                        <p:tav tm="100000">
                                          <p:val>
                                            <p:strVal val="#ppt_x-0.05"/>
                                          </p:val>
                                        </p:tav>
                                      </p:tavLst>
                                    </p:anim>
                                    <p:anim calcmode="lin" valueType="num">
                                      <p:cBhvr>
                                        <p:cTn id="65" dur="400" decel="100000" fill="hold"/>
                                        <p:tgtEl>
                                          <p:spTgt spid="7"/>
                                        </p:tgtEl>
                                        <p:attrNameLst>
                                          <p:attrName>ppt_y</p:attrName>
                                        </p:attrNameLst>
                                      </p:cBhvr>
                                      <p:tavLst>
                                        <p:tav tm="0">
                                          <p:val>
                                            <p:strVal val="#ppt_y-0.4"/>
                                          </p:val>
                                        </p:tav>
                                        <p:tav tm="100000">
                                          <p:val>
                                            <p:strVal val="#ppt_y+0.1"/>
                                          </p:val>
                                        </p:tav>
                                      </p:tavLst>
                                    </p:anim>
                                    <p:anim calcmode="lin" valueType="num">
                                      <p:cBhvr>
                                        <p:cTn id="66"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67"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grpId="0" nodeType="clickEffect">
                                  <p:stCondLst>
                                    <p:cond delay="0"/>
                                  </p:stCondLst>
                                  <p:childTnLst>
                                    <p:set>
                                      <p:cBhvr>
                                        <p:cTn id="71" dur="1" fill="hold">
                                          <p:stCondLst>
                                            <p:cond delay="0"/>
                                          </p:stCondLst>
                                        </p:cTn>
                                        <p:tgtEl>
                                          <p:spTgt spid="8">
                                            <p:txEl>
                                              <p:pRg st="2" end="2"/>
                                            </p:txEl>
                                          </p:spTgt>
                                        </p:tgtEl>
                                        <p:attrNameLst>
                                          <p:attrName>style.visibility</p:attrName>
                                        </p:attrNameLst>
                                      </p:cBhvr>
                                      <p:to>
                                        <p:strVal val="visible"/>
                                      </p:to>
                                    </p:set>
                                    <p:animEffect transition="in" filter="fade">
                                      <p:cBhvr>
                                        <p:cTn id="72" dur="1000"/>
                                        <p:tgtEl>
                                          <p:spTgt spid="8">
                                            <p:txEl>
                                              <p:pRg st="2" end="2"/>
                                            </p:txEl>
                                          </p:spTgt>
                                        </p:tgtEl>
                                      </p:cBhvr>
                                    </p:animEffect>
                                    <p:anim calcmode="lin" valueType="num">
                                      <p:cBhvr>
                                        <p:cTn id="7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uiExpand="1" build="p"/>
      <p:bldP spid="11" grpId="0"/>
      <p:bldP spid="13"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eathertale">
      <a:majorFont>
        <a:latin typeface="Leo-Medium"/>
        <a:ea typeface=""/>
        <a:cs typeface=""/>
      </a:majorFont>
      <a:minorFont>
        <a:latin typeface="Le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2180</TotalTime>
  <Words>1040</Words>
  <Application>Microsoft Office PowerPoint</Application>
  <PresentationFormat>Widescreen</PresentationFormat>
  <Paragraphs>157</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Leo-Medium</vt:lpstr>
      <vt:lpstr>Calibri</vt:lpstr>
      <vt:lpstr>Leo</vt:lpstr>
      <vt:lpstr>Office Theme</vt:lpstr>
      <vt:lpstr>The Feathertale Review</vt:lpstr>
      <vt:lpstr>PowerPoint Presentation</vt:lpstr>
      <vt:lpstr>Location</vt:lpstr>
      <vt:lpstr>Masthead</vt:lpstr>
      <vt:lpstr>Masthead</vt:lpstr>
      <vt:lpstr>Favourite Piece</vt:lpstr>
      <vt:lpstr>PowerPoint Presentation</vt:lpstr>
      <vt:lpstr>Features &amp; Inventiveness</vt:lpstr>
      <vt:lpstr>Negatives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Tianna Vertigan</dc:creator>
  <cp:lastModifiedBy>Tianna Vertigan</cp:lastModifiedBy>
  <cp:revision>2</cp:revision>
  <dcterms:created xsi:type="dcterms:W3CDTF">2022-09-13T00:41:52Z</dcterms:created>
  <dcterms:modified xsi:type="dcterms:W3CDTF">2023-04-16T21:49:56Z</dcterms:modified>
</cp:coreProperties>
</file>